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305" r:id="rId28"/>
    <p:sldId id="284" r:id="rId29"/>
    <p:sldId id="307" r:id="rId30"/>
    <p:sldId id="308" r:id="rId31"/>
    <p:sldId id="309" r:id="rId32"/>
    <p:sldId id="288" r:id="rId33"/>
    <p:sldId id="289" r:id="rId34"/>
    <p:sldId id="290" r:id="rId35"/>
    <p:sldId id="291" r:id="rId36"/>
    <p:sldId id="292" r:id="rId37"/>
    <p:sldId id="293" r:id="rId38"/>
    <p:sldId id="294" r:id="rId39"/>
    <p:sldId id="311" r:id="rId40"/>
    <p:sldId id="310"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71" d="100"/>
          <a:sy n="71" d="100"/>
        </p:scale>
        <p:origin x="-1992" y="-14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F8AB104-9AC5-49C0-89CC-CFE5A86D24EB}" type="datetimeFigureOut">
              <a:rPr lang="en-US" smtClean="0"/>
              <a:pPr/>
              <a:t>3/3/2020</a:t>
            </a:fld>
            <a:endParaRPr lang="en-US"/>
          </a:p>
        </p:txBody>
      </p:sp>
      <p:sp>
        <p:nvSpPr>
          <p:cNvPr id="8" name="Slide Number Placeholder 7"/>
          <p:cNvSpPr>
            <a:spLocks noGrp="1"/>
          </p:cNvSpPr>
          <p:nvPr>
            <p:ph type="sldNum" sz="quarter" idx="11"/>
          </p:nvPr>
        </p:nvSpPr>
        <p:spPr/>
        <p:txBody>
          <a:bodyPr/>
          <a:lstStyle/>
          <a:p>
            <a:fld id="{954E1185-2188-448E-AFF2-8C2650B6492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104-9AC5-49C0-89CC-CFE5A86D24EB}"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8AB104-9AC5-49C0-89CC-CFE5A86D24EB}"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F8AB104-9AC5-49C0-89CC-CFE5A86D24EB}"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8AB104-9AC5-49C0-89CC-CFE5A86D24EB}"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4E1185-2188-448E-AFF2-8C2650B6492E}"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F8AB104-9AC5-49C0-89CC-CFE5A86D24EB}"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8AB104-9AC5-49C0-89CC-CFE5A86D24EB}"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4E1185-2188-448E-AFF2-8C2650B6492E}"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8AB104-9AC5-49C0-89CC-CFE5A86D24EB}"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AB104-9AC5-49C0-89CC-CFE5A86D24EB}"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104-9AC5-49C0-89CC-CFE5A86D24EB}"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8AB104-9AC5-49C0-89CC-CFE5A86D24EB}"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4E1185-2188-448E-AFF2-8C2650B649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F8AB104-9AC5-49C0-89CC-CFE5A86D24EB}" type="datetimeFigureOut">
              <a:rPr lang="en-US" smtClean="0"/>
              <a:pPr/>
              <a:t>3/3/2020</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4E1185-2188-448E-AFF2-8C2650B6492E}"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823261"/>
            <a:ext cx="7848872" cy="2354491"/>
          </a:xfrm>
          <a:prstGeom prst="rect">
            <a:avLst/>
          </a:prstGeom>
        </p:spPr>
        <p:txBody>
          <a:bodyPr wrap="square">
            <a:spAutoFit/>
          </a:bodyPr>
          <a:lstStyle/>
          <a:p>
            <a:pPr algn="r" rtl="1">
              <a:spcAft>
                <a:spcPts val="1435"/>
              </a:spcAft>
            </a:pPr>
            <a:r>
              <a:rPr lang="ar-SA" sz="2800" b="1" dirty="0">
                <a:solidFill>
                  <a:srgbClr val="000000"/>
                </a:solidFill>
                <a:ea typeface="Calibri"/>
              </a:rPr>
              <a:t>جامعة ديالى    </a:t>
            </a:r>
            <a:r>
              <a:rPr lang="en-US" sz="2800" b="1" dirty="0" smtClean="0">
                <a:solidFill>
                  <a:srgbClr val="000000"/>
                </a:solidFill>
                <a:ea typeface="Calibri"/>
              </a:rPr>
              <a:t>                                           </a:t>
            </a:r>
            <a:r>
              <a:rPr lang="ar-SA" sz="2800" b="1" dirty="0" smtClean="0">
                <a:solidFill>
                  <a:srgbClr val="000000"/>
                </a:solidFill>
                <a:ea typeface="Calibri"/>
              </a:rPr>
              <a:t>المادة : أدب اطفال  </a:t>
            </a:r>
            <a:endParaRPr lang="en-US" dirty="0" smtClean="0">
              <a:ea typeface="Calibri"/>
              <a:cs typeface="Arial"/>
            </a:endParaRPr>
          </a:p>
          <a:p>
            <a:pPr algn="r" rtl="1">
              <a:spcAft>
                <a:spcPts val="1435"/>
              </a:spcAft>
            </a:pPr>
            <a:r>
              <a:rPr lang="ar-SA" sz="2800" b="1" dirty="0" smtClean="0">
                <a:solidFill>
                  <a:srgbClr val="000000"/>
                </a:solidFill>
                <a:ea typeface="Calibri"/>
              </a:rPr>
              <a:t>كلية </a:t>
            </a:r>
            <a:r>
              <a:rPr lang="ar-SA" sz="2800" b="1" dirty="0">
                <a:solidFill>
                  <a:srgbClr val="000000"/>
                </a:solidFill>
                <a:ea typeface="Calibri"/>
              </a:rPr>
              <a:t>التربية </a:t>
            </a:r>
            <a:r>
              <a:rPr lang="ar-SA" sz="2800" b="1" dirty="0" smtClean="0">
                <a:solidFill>
                  <a:srgbClr val="000000"/>
                </a:solidFill>
                <a:ea typeface="Calibri"/>
              </a:rPr>
              <a:t>الأساسية</a:t>
            </a:r>
            <a:r>
              <a:rPr lang="en-US" sz="2800" b="1" dirty="0" smtClean="0">
                <a:solidFill>
                  <a:srgbClr val="000000"/>
                </a:solidFill>
                <a:ea typeface="Calibri"/>
              </a:rPr>
              <a:t>                                    </a:t>
            </a:r>
            <a:r>
              <a:rPr lang="ar-SA" sz="2800" b="1" dirty="0" smtClean="0">
                <a:solidFill>
                  <a:srgbClr val="000000"/>
                </a:solidFill>
                <a:ea typeface="Calibri"/>
              </a:rPr>
              <a:t>المرحلة : الرابعة </a:t>
            </a:r>
            <a:endParaRPr lang="en-US" sz="2800" b="1" dirty="0" smtClean="0">
              <a:solidFill>
                <a:srgbClr val="000000"/>
              </a:solidFill>
              <a:ea typeface="Calibri"/>
            </a:endParaRPr>
          </a:p>
          <a:p>
            <a:pPr algn="r" rtl="1">
              <a:spcAft>
                <a:spcPts val="1435"/>
              </a:spcAft>
            </a:pPr>
            <a:r>
              <a:rPr lang="ar-SA" sz="2800" b="1" dirty="0" smtClean="0">
                <a:solidFill>
                  <a:srgbClr val="000000"/>
                </a:solidFill>
                <a:ea typeface="Calibri"/>
              </a:rPr>
              <a:t>قسم </a:t>
            </a:r>
            <a:r>
              <a:rPr lang="ar-SA" sz="2800" b="1" dirty="0">
                <a:solidFill>
                  <a:srgbClr val="000000"/>
                </a:solidFill>
                <a:ea typeface="Calibri"/>
              </a:rPr>
              <a:t>اللغة العربية                                </a:t>
            </a:r>
            <a:r>
              <a:rPr lang="en-US" sz="2800" b="1" dirty="0" smtClean="0">
                <a:solidFill>
                  <a:srgbClr val="000000"/>
                </a:solidFill>
                <a:ea typeface="Calibri"/>
              </a:rPr>
              <a:t>      </a:t>
            </a:r>
            <a:r>
              <a:rPr lang="ar-SA" sz="2800" b="1" dirty="0" smtClean="0">
                <a:solidFill>
                  <a:srgbClr val="000000"/>
                </a:solidFill>
                <a:ea typeface="Calibri"/>
              </a:rPr>
              <a:t>   الفصل </a:t>
            </a:r>
            <a:r>
              <a:rPr lang="ar-SA" sz="2800" b="1" dirty="0">
                <a:solidFill>
                  <a:srgbClr val="000000"/>
                </a:solidFill>
                <a:ea typeface="Calibri"/>
              </a:rPr>
              <a:t>:   </a:t>
            </a:r>
            <a:r>
              <a:rPr lang="ar-SA" sz="2800" b="1" dirty="0" smtClean="0">
                <a:solidFill>
                  <a:srgbClr val="000000"/>
                </a:solidFill>
                <a:ea typeface="Calibri"/>
              </a:rPr>
              <a:t>الأول</a:t>
            </a:r>
            <a:endParaRPr lang="ar-IQ" sz="2800" b="1" dirty="0" smtClean="0">
              <a:solidFill>
                <a:srgbClr val="000000"/>
              </a:solidFill>
              <a:ea typeface="Calibri"/>
            </a:endParaRPr>
          </a:p>
          <a:p>
            <a:pPr algn="r" rtl="1">
              <a:spcAft>
                <a:spcPts val="1435"/>
              </a:spcAft>
            </a:pPr>
            <a:r>
              <a:rPr lang="ar-IQ" sz="2800" b="1" dirty="0" smtClean="0">
                <a:solidFill>
                  <a:srgbClr val="000000"/>
                </a:solidFill>
                <a:ea typeface="Calibri"/>
                <a:cs typeface="Arial"/>
              </a:rPr>
              <a:t>                     للعام الدراسي(2019-2020)</a:t>
            </a:r>
            <a:endParaRPr lang="en-US" dirty="0">
              <a:ea typeface="Calibri"/>
              <a:cs typeface="Arial"/>
            </a:endParaRPr>
          </a:p>
        </p:txBody>
      </p:sp>
      <p:sp>
        <p:nvSpPr>
          <p:cNvPr id="4" name="Rectangle 3"/>
          <p:cNvSpPr/>
          <p:nvPr/>
        </p:nvSpPr>
        <p:spPr>
          <a:xfrm>
            <a:off x="2555776" y="4221088"/>
            <a:ext cx="4429419" cy="523220"/>
          </a:xfrm>
          <a:prstGeom prst="rect">
            <a:avLst/>
          </a:prstGeom>
        </p:spPr>
        <p:txBody>
          <a:bodyPr wrap="none">
            <a:spAutoFit/>
          </a:bodyPr>
          <a:lstStyle/>
          <a:p>
            <a:pPr algn="ctr"/>
            <a:r>
              <a:rPr lang="ar-SA" sz="2800" b="1" dirty="0">
                <a:solidFill>
                  <a:srgbClr val="000000"/>
                </a:solidFill>
                <a:ea typeface="Calibri"/>
              </a:rPr>
              <a:t>مدرس المادة </a:t>
            </a:r>
            <a:r>
              <a:rPr lang="ar-IQ" sz="2800" b="1" dirty="0" smtClean="0">
                <a:solidFill>
                  <a:srgbClr val="000000"/>
                </a:solidFill>
                <a:ea typeface="Calibri"/>
              </a:rPr>
              <a:t>:</a:t>
            </a:r>
            <a:r>
              <a:rPr lang="ar-SA" sz="2800" b="1" dirty="0" smtClean="0">
                <a:solidFill>
                  <a:srgbClr val="000000"/>
                </a:solidFill>
                <a:ea typeface="Calibri"/>
              </a:rPr>
              <a:t>أ</a:t>
            </a:r>
            <a:r>
              <a:rPr lang="ar-IQ" sz="2800" b="1" dirty="0" smtClean="0">
                <a:solidFill>
                  <a:srgbClr val="000000"/>
                </a:solidFill>
                <a:ea typeface="Calibri"/>
              </a:rPr>
              <a:t>.</a:t>
            </a:r>
            <a:r>
              <a:rPr lang="ar-SA" sz="2800" b="1" dirty="0" smtClean="0">
                <a:solidFill>
                  <a:srgbClr val="000000"/>
                </a:solidFill>
                <a:ea typeface="Calibri"/>
              </a:rPr>
              <a:t> </a:t>
            </a:r>
            <a:r>
              <a:rPr lang="ar-SA" sz="2800" b="1" dirty="0">
                <a:solidFill>
                  <a:srgbClr val="000000"/>
                </a:solidFill>
                <a:ea typeface="Calibri"/>
              </a:rPr>
              <a:t>د. جلال عبدالله خلف</a:t>
            </a:r>
            <a:endParaRPr lang="en-US" sz="2800" dirty="0"/>
          </a:p>
        </p:txBody>
      </p:sp>
    </p:spTree>
    <p:extLst>
      <p:ext uri="{BB962C8B-B14F-4D97-AF65-F5344CB8AC3E}">
        <p14:creationId xmlns:p14="http://schemas.microsoft.com/office/powerpoint/2010/main" xmlns="" val="3644395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48464" cy="6767878"/>
          </a:xfrm>
          <a:prstGeom prst="rect">
            <a:avLst/>
          </a:prstGeom>
        </p:spPr>
        <p:txBody>
          <a:bodyPr wrap="square">
            <a:spAutoFit/>
          </a:bodyPr>
          <a:lstStyle/>
          <a:p>
            <a:pPr marL="6350" indent="-6350" algn="just" rtl="1">
              <a:lnSpc>
                <a:spcPct val="137000"/>
              </a:lnSpc>
              <a:spcAft>
                <a:spcPts val="0"/>
              </a:spcAft>
            </a:pPr>
            <a:r>
              <a:rPr lang="ar-SA" b="1" dirty="0">
                <a:solidFill>
                  <a:srgbClr val="000000"/>
                </a:solidFill>
                <a:ea typeface="Calibri"/>
              </a:rPr>
              <a:t>لا بد أن تكون الأهداف التربوية في هذا الأدب أهدافا سامية منتقاة من تاريخ أمتنـا،  لا بد أن ننمي فيهم عن طريق أدبهم روح الجهاد وبذل النفس والمال فـي  سـبيل  ديننـا؛  </a:t>
            </a:r>
            <a:r>
              <a:rPr lang="ar-SA" b="1" dirty="0" smtClean="0">
                <a:solidFill>
                  <a:srgbClr val="000000"/>
                </a:solidFill>
                <a:ea typeface="Calibri"/>
              </a:rPr>
              <a:t>لأن</a:t>
            </a:r>
            <a:r>
              <a:rPr lang="en-US" sz="1200" b="1" dirty="0" smtClean="0">
                <a:solidFill>
                  <a:srgbClr val="000000"/>
                </a:solidFill>
                <a:ea typeface="Calibri"/>
              </a:rPr>
              <a:t> </a:t>
            </a:r>
            <a:r>
              <a:rPr lang="ar-SA" b="1" dirty="0" smtClean="0">
                <a:solidFill>
                  <a:srgbClr val="000000"/>
                </a:solidFill>
                <a:ea typeface="Calibri"/>
              </a:rPr>
              <a:t>التربية الأنانية وحب الذات قادنا لنكون أمة كغثاء السيل الذي أخبرنا به النبـي  - صـلى  </a:t>
            </a:r>
            <a:r>
              <a:rPr lang="ar-SA" b="1" dirty="0" err="1" smtClean="0">
                <a:solidFill>
                  <a:srgbClr val="000000"/>
                </a:solidFill>
                <a:ea typeface="Calibri"/>
              </a:rPr>
              <a:t>اﷲعليه</a:t>
            </a:r>
            <a:r>
              <a:rPr lang="ar-SA" b="1" dirty="0" smtClean="0">
                <a:solidFill>
                  <a:srgbClr val="000000"/>
                </a:solidFill>
                <a:ea typeface="Calibri"/>
              </a:rPr>
              <a:t> و سلم -، كما ننمي فيهم روح المبادرة والقيام بالأعمال المفيدة، بل أن ننمي فيهم انتظار المعجزات التي لن تكون، ونربي بهذا الأدب الاعتماد على القرآن والسنة لتصديق أمر ما بدلا من تحكيم غيرنا الذي قادنا لنؤمن بالخرافات والخزعبلات، وضاعت هممهم  ، ونجعل هذا الأدب يطـبعهم  بطابع العزة والأنفة وعدم الانحناء أمام ملذات الدنيا، ويصور لهم أن الحياة خير وشر وسعادة وعناء، حتى نبعدهم عن اليأس والضغوط والتشاؤم، ولا زلنا نتذكر تلك القصص المفزعة عن السحالي والوحوش والعفاريت التي عودت الأطفال والكبار على الخوف والرهبـة  مـن  كـل  شيء، فلا بد أن يكون هذا الأدب </a:t>
            </a:r>
            <a:r>
              <a:rPr lang="ar-SA" b="1" dirty="0" err="1" smtClean="0">
                <a:solidFill>
                  <a:srgbClr val="000000"/>
                </a:solidFill>
                <a:ea typeface="Calibri"/>
              </a:rPr>
              <a:t>منميـا</a:t>
            </a:r>
            <a:r>
              <a:rPr lang="ar-SA" b="1" dirty="0" smtClean="0">
                <a:solidFill>
                  <a:srgbClr val="000000"/>
                </a:solidFill>
                <a:ea typeface="Calibri"/>
              </a:rPr>
              <a:t>  لأطفالنـا  علـى  حـب  الجهـاد  وعـدم  الخـوف؛ .  </a:t>
            </a:r>
            <a:endParaRPr lang="en-US" b="1" dirty="0" smtClean="0">
              <a:solidFill>
                <a:srgbClr val="000000"/>
              </a:solidFill>
              <a:ea typeface="Calibri"/>
            </a:endParaRPr>
          </a:p>
          <a:p>
            <a:pPr marL="12700" indent="-6350" algn="just" rtl="1">
              <a:lnSpc>
                <a:spcPct val="107000"/>
              </a:lnSpc>
              <a:spcAft>
                <a:spcPts val="1435"/>
              </a:spcAft>
            </a:pPr>
            <a:r>
              <a:rPr lang="ar-SA" sz="2400" b="1" dirty="0">
                <a:solidFill>
                  <a:srgbClr val="000000"/>
                </a:solidFill>
                <a:ea typeface="Calibri"/>
              </a:rPr>
              <a:t>رابعا: - أهداف ترفيهية  </a:t>
            </a:r>
            <a:endParaRPr lang="en-US" sz="1600" dirty="0">
              <a:ea typeface="Calibri"/>
              <a:cs typeface="Arial"/>
            </a:endParaRPr>
          </a:p>
          <a:p>
            <a:pPr marL="5715" marR="8890" algn="just" rtl="1">
              <a:lnSpc>
                <a:spcPct val="137000"/>
              </a:lnSpc>
              <a:spcAft>
                <a:spcPts val="955"/>
              </a:spcAft>
            </a:pPr>
            <a:r>
              <a:rPr lang="ar-SA" b="1" dirty="0">
                <a:solidFill>
                  <a:srgbClr val="000000"/>
                </a:solidFill>
                <a:ea typeface="Calibri"/>
              </a:rPr>
              <a:t>لا بد أن يكون هذا الهدف داخلا في الأهداف السابقة؛ لأن الطفل يحب التسلية والترفيه ويمل من الجد؛ فعندما نقدم له العقيدة والتعليم والتربية عن طريق الترفيه فلا بد أنـه  </a:t>
            </a:r>
            <a:r>
              <a:rPr lang="ar-SA" b="1" dirty="0" err="1">
                <a:solidFill>
                  <a:srgbClr val="000000"/>
                </a:solidFill>
                <a:ea typeface="Calibri"/>
              </a:rPr>
              <a:t>سـقبل</a:t>
            </a:r>
            <a:r>
              <a:rPr lang="ar-SA" b="1" dirty="0">
                <a:solidFill>
                  <a:srgbClr val="000000"/>
                </a:solidFill>
                <a:ea typeface="Calibri"/>
              </a:rPr>
              <a:t>  عليها وتنغرس في ذهنه أكثر مما لو كانت خالية من التسلية والترفيه. ولا أدل على ذلك مـن  تعلق التلاميذ بالأفلام المتحركة، رغم أهميتها في التعليم والتربية إلا أننا نجعلها للترفيه. قـال  عبد الفتاح أبو معال: »والفيلم المصور المسجل بالصوت والمصاحب للحركة يساعد الأطفـال  على إيصال المادة التعليمية إلى جميع فئات الأطفال؛ فهـذه  العناصـر : الصـوت  والصـورة  والحركة، تقوي سرعة البديهة والذاكرة، وتغرز القدرة على الفهـم  والحفـظ «(</a:t>
            </a:r>
            <a:r>
              <a:rPr lang="ar-SA" b="1" dirty="0">
                <a:solidFill>
                  <a:srgbClr val="000000"/>
                </a:solidFill>
                <a:ea typeface="Times New Roman"/>
              </a:rPr>
              <a:t>عبد الفتاح أبومعال،</a:t>
            </a:r>
            <a:r>
              <a:rPr lang="ar-SA" b="1" dirty="0">
                <a:solidFill>
                  <a:srgbClr val="000000"/>
                </a:solidFill>
                <a:ea typeface="Calibri"/>
              </a:rPr>
              <a:t>٢٠٠١، ٣٥)  .  </a:t>
            </a:r>
            <a:endParaRPr lang="en-US" sz="1200" dirty="0">
              <a:ea typeface="Calibri"/>
              <a:cs typeface="Arial"/>
            </a:endParaRPr>
          </a:p>
          <a:p>
            <a:pPr marL="6350" indent="-6350" algn="just" rtl="1">
              <a:lnSpc>
                <a:spcPct val="137000"/>
              </a:lnSpc>
              <a:spcAft>
                <a:spcPts val="0"/>
              </a:spcAft>
            </a:pPr>
            <a:endParaRPr lang="en-US" dirty="0">
              <a:ea typeface="Calibri"/>
              <a:cs typeface="Arial"/>
            </a:endParaRPr>
          </a:p>
        </p:txBody>
      </p:sp>
    </p:spTree>
    <p:extLst>
      <p:ext uri="{BB962C8B-B14F-4D97-AF65-F5344CB8AC3E}">
        <p14:creationId xmlns:p14="http://schemas.microsoft.com/office/powerpoint/2010/main" xmlns="" val="1214056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541919"/>
          </a:xfrm>
          <a:prstGeom prst="rect">
            <a:avLst/>
          </a:prstGeom>
        </p:spPr>
        <p:txBody>
          <a:bodyPr wrap="square">
            <a:spAutoFit/>
          </a:bodyPr>
          <a:lstStyle/>
          <a:p>
            <a:pPr marL="4445" marR="8890" algn="just" rtl="1">
              <a:lnSpc>
                <a:spcPct val="140000"/>
              </a:lnSpc>
              <a:spcAft>
                <a:spcPts val="915"/>
              </a:spcAft>
            </a:pPr>
            <a:r>
              <a:rPr lang="ar-SA" b="1" dirty="0">
                <a:solidFill>
                  <a:srgbClr val="000000"/>
                </a:solidFill>
                <a:ea typeface="Calibri"/>
              </a:rPr>
              <a:t>لكن طلب تلك التسلية والترفيه للطفل لا يصرف هذا الأدب إليه خاصة بدون نظر إلى الأهداف السابقة؛ لأنها المهمة وهو الوسيلة، لننظر إلى واقعنا حينما صـرفنا  أطفالنـا  نحـو  التسلية؛ فكثير من آداب الطفل نقصد بها التسلية والترفيه لكنها غرست في نفوسهم ما يصـادم الدين والأخلاق؛ لأنه لا يوجد أدب ترفيهي منعزل عن الأهداف الأخرى؛ فالطفل عندما يلـون  قصة أو يشاهد فيلما أو يقرأ فإنه يستمتع بذلك ويتسلى به، ولكنه يكتسب من تلك التسلية قيمـا  ومفاهيم إن صيغت بما نريد أفادت، وإن صاغها غيرنا قد تفيد ولكنها تضـر  أيضـا،  فهـي  كالخمر والميسر حينما قال عنهما ﷲ ـ تعالى ـ: { واثمهما اكبر من نفعهما} [البقـرة : ٢١٩]</a:t>
            </a:r>
            <a:r>
              <a:rPr lang="ar-SA" b="1" dirty="0">
                <a:solidFill>
                  <a:srgbClr val="000000"/>
                </a:solidFill>
                <a:ea typeface="Cambria"/>
              </a:rPr>
              <a:t> </a:t>
            </a:r>
            <a:r>
              <a:rPr lang="ar-SA" b="1" dirty="0">
                <a:solidFill>
                  <a:srgbClr val="000000"/>
                </a:solidFill>
                <a:ea typeface="Calibri"/>
              </a:rPr>
              <a:t> ويعتبر استخدام أدب الأطفال في التربية ليس جديدا، فقد سبق القرآن الكريم والسـنة  النبويـة  الشريفة في استخدام القصة في التربية وتكوين الشخصية المتكاملة. فأدب الأطفال كأداة تثقيفيـة  موجهة إلى الأطفال لا يحتمل التهاون معها في مسألة الالتزام أو الانطلاق من أهداف واضحة تتصل بأهداف التربية وأغراضها العامة التي تحددها فلسفة المجتمع الذي تنتمي إليه.</a:t>
            </a:r>
            <a:r>
              <a:rPr lang="ar-SA" b="1" dirty="0">
                <a:solidFill>
                  <a:srgbClr val="000000"/>
                </a:solidFill>
                <a:ea typeface="Cambria"/>
              </a:rPr>
              <a:t> </a:t>
            </a:r>
            <a:r>
              <a:rPr lang="ar-SA" b="1" dirty="0">
                <a:solidFill>
                  <a:srgbClr val="000000"/>
                </a:solidFill>
                <a:ea typeface="Calibri"/>
              </a:rPr>
              <a:t>والحديث عن أهداف أدب الأطفال لا يرسم حدودا لهذه الأهداف بل يبرزها دون أي تحديد قسري لهـا ويبلور ملامحها داخل أطر متداخلة هي : </a:t>
            </a:r>
            <a:endParaRPr lang="en-US" b="1" dirty="0" smtClean="0">
              <a:solidFill>
                <a:srgbClr val="000000"/>
              </a:solidFill>
              <a:ea typeface="Calibri"/>
            </a:endParaRPr>
          </a:p>
          <a:p>
            <a:pPr marL="385445" marR="8890" indent="-231775" algn="just" rtl="1">
              <a:lnSpc>
                <a:spcPct val="140000"/>
              </a:lnSpc>
              <a:spcAft>
                <a:spcPts val="915"/>
              </a:spcAft>
            </a:pPr>
            <a:r>
              <a:rPr lang="ar-SA" b="1" dirty="0">
                <a:solidFill>
                  <a:srgbClr val="000000"/>
                </a:solidFill>
                <a:ea typeface="Calibri"/>
              </a:rPr>
              <a:t>١- </a:t>
            </a:r>
            <a:r>
              <a:rPr lang="ar-SA" b="1" dirty="0">
                <a:solidFill>
                  <a:srgbClr val="000000"/>
                </a:solidFill>
                <a:ea typeface="Arial"/>
              </a:rPr>
              <a:t> </a:t>
            </a:r>
            <a:r>
              <a:rPr lang="ar-SA" b="1" dirty="0">
                <a:solidFill>
                  <a:srgbClr val="000000"/>
                </a:solidFill>
                <a:ea typeface="Calibri"/>
              </a:rPr>
              <a:t>الإطار المعرفي : من حيث زيادة المعلومات والمعارف وتصـحيح  القـديم  منهـا  ونمو مفاهيم جديدة</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lvl="1" algn="r">
              <a:lnSpc>
                <a:spcPct val="107000"/>
              </a:lnSpc>
              <a:spcAft>
                <a:spcPts val="800"/>
              </a:spcAft>
            </a:pPr>
            <a:r>
              <a:rPr lang="ar-SA" b="1" dirty="0" smtClean="0">
                <a:solidFill>
                  <a:srgbClr val="000000"/>
                </a:solidFill>
                <a:ea typeface="Calibri"/>
              </a:rPr>
              <a:t>2- </a:t>
            </a:r>
            <a:r>
              <a:rPr lang="ar-SA" b="1" dirty="0">
                <a:solidFill>
                  <a:srgbClr val="000000"/>
                </a:solidFill>
                <a:ea typeface="Calibri"/>
              </a:rPr>
              <a:t>الإطار </a:t>
            </a:r>
            <a:r>
              <a:rPr lang="ar-SA" b="1" dirty="0" err="1">
                <a:solidFill>
                  <a:srgbClr val="000000"/>
                </a:solidFill>
                <a:ea typeface="Calibri"/>
              </a:rPr>
              <a:t>المهاري</a:t>
            </a:r>
            <a:r>
              <a:rPr lang="ar-SA" b="1" dirty="0">
                <a:solidFill>
                  <a:srgbClr val="000000"/>
                </a:solidFill>
                <a:ea typeface="Calibri"/>
              </a:rPr>
              <a:t> </a:t>
            </a:r>
            <a:r>
              <a:rPr lang="ar-SA" b="1" dirty="0">
                <a:solidFill>
                  <a:srgbClr val="000000"/>
                </a:solidFill>
                <a:ea typeface="Cambria"/>
              </a:rPr>
              <a:t> :</a:t>
            </a:r>
            <a:r>
              <a:rPr lang="ar-SA" b="1" dirty="0">
                <a:solidFill>
                  <a:srgbClr val="000000"/>
                </a:solidFill>
                <a:ea typeface="Calibri"/>
              </a:rPr>
              <a:t> من حيث تنمية مهارات: حسية وحركية وعقلية لدى الطفـل </a:t>
            </a:r>
            <a:r>
              <a:rPr lang="ar-SA" b="1" dirty="0">
                <a:solidFill>
                  <a:srgbClr val="000000"/>
                </a:solidFill>
                <a:ea typeface="Cambria"/>
              </a:rPr>
              <a:t>  </a:t>
            </a:r>
            <a:endParaRPr lang="en-US" sz="1200" dirty="0">
              <a:ea typeface="Calibri"/>
              <a:cs typeface="Arial"/>
            </a:endParaRPr>
          </a:p>
          <a:p>
            <a:pPr marL="19685" marR="8890" algn="r">
              <a:lnSpc>
                <a:spcPct val="107000"/>
              </a:lnSpc>
              <a:spcAft>
                <a:spcPts val="800"/>
              </a:spcAft>
            </a:pPr>
            <a:r>
              <a:rPr lang="en-US" b="1" dirty="0" smtClean="0">
                <a:effectLst/>
                <a:latin typeface="Arial"/>
                <a:ea typeface="Calibri"/>
                <a:cs typeface="Arial"/>
              </a:rPr>
              <a:t> </a:t>
            </a:r>
            <a:r>
              <a:rPr lang="ar-SA" b="1" dirty="0">
                <a:solidFill>
                  <a:srgbClr val="000000"/>
                </a:solidFill>
                <a:ea typeface="Calibri"/>
              </a:rPr>
              <a:t>3ــ الإطار الوجداني : ويهتم بمراعاة حاجات النمو ومطالبه عند الطفـل  لتكـوين  اتجاهـات  إيجابية له</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algn="just" rtl="1">
              <a:lnSpc>
                <a:spcPct val="142000"/>
              </a:lnSpc>
              <a:spcAft>
                <a:spcPts val="925"/>
              </a:spcAft>
            </a:pPr>
            <a:r>
              <a:rPr lang="ar-SA" b="1" dirty="0">
                <a:solidFill>
                  <a:srgbClr val="000000"/>
                </a:solidFill>
                <a:ea typeface="Calibri"/>
              </a:rPr>
              <a:t>ويمكن تلخيص أهم الأهداف التي يسعى أدب الأطفال إلى تحقيقها بصفة عامة فـي  النقاط التالية</a:t>
            </a:r>
            <a:r>
              <a:rPr lang="ar-SA" b="1" dirty="0">
                <a:solidFill>
                  <a:srgbClr val="000000"/>
                </a:solidFill>
                <a:ea typeface="Cambria"/>
              </a:rPr>
              <a:t> : </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915"/>
              </a:spcAft>
            </a:pPr>
            <a:endParaRPr lang="en-US" sz="1200" dirty="0">
              <a:ea typeface="Calibri"/>
              <a:cs typeface="Arial"/>
            </a:endParaRPr>
          </a:p>
        </p:txBody>
      </p:sp>
    </p:spTree>
    <p:extLst>
      <p:ext uri="{BB962C8B-B14F-4D97-AF65-F5344CB8AC3E}">
        <p14:creationId xmlns:p14="http://schemas.microsoft.com/office/powerpoint/2010/main" xmlns="" val="33251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993" y="116632"/>
            <a:ext cx="8640960" cy="5335820"/>
          </a:xfrm>
          <a:prstGeom prst="rect">
            <a:avLst/>
          </a:prstGeom>
        </p:spPr>
        <p:txBody>
          <a:bodyPr wrap="square">
            <a:spAutoFit/>
          </a:bodyPr>
          <a:lstStyle/>
          <a:p>
            <a:pPr marL="4445" marR="8890" algn="just" rtl="1">
              <a:lnSpc>
                <a:spcPct val="140000"/>
              </a:lnSpc>
              <a:spcAft>
                <a:spcPts val="0"/>
              </a:spcAft>
            </a:pPr>
            <a:r>
              <a:rPr lang="en-US" b="1" dirty="0" smtClean="0">
                <a:solidFill>
                  <a:srgbClr val="000000"/>
                </a:solidFill>
                <a:effectLst/>
                <a:latin typeface="Arial"/>
                <a:ea typeface="Calibri"/>
                <a:cs typeface="Arial"/>
              </a:rPr>
              <a:t> </a:t>
            </a:r>
            <a:endParaRPr lang="en-US" sz="1200" dirty="0">
              <a:ea typeface="Calibri"/>
              <a:cs typeface="Arial"/>
            </a:endParaRPr>
          </a:p>
          <a:p>
            <a:pPr marL="342900" marR="8890" lvl="0" indent="-342900" algn="just" rtl="1">
              <a:lnSpc>
                <a:spcPct val="140000"/>
              </a:lnSpc>
              <a:spcAft>
                <a:spcPts val="0"/>
              </a:spcAft>
              <a:buFont typeface="+mj-lt"/>
              <a:buAutoNum type="arabicPeriod"/>
            </a:pPr>
            <a:r>
              <a:rPr lang="ar-SA" b="1" dirty="0">
                <a:solidFill>
                  <a:srgbClr val="000000"/>
                </a:solidFill>
                <a:ea typeface="Calibri"/>
              </a:rPr>
              <a:t>يثري الأدب لغة الأطفال من خلال ما يزودهم به من الألفاظ وكلمـات  جديـدة ، كمـــا إنـــه ينمـــي قـــدراتهم التعبيريـــة والدينيـــة والحقـــائق العلميـــة.</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0"/>
              </a:spcAft>
              <a:buFont typeface="+mj-lt"/>
              <a:buAutoNum type="arabicPeriod"/>
            </a:pPr>
            <a:r>
              <a:rPr lang="ar-SA" b="1" dirty="0">
                <a:solidFill>
                  <a:srgbClr val="000000"/>
                </a:solidFill>
                <a:ea typeface="Calibri"/>
              </a:rPr>
              <a:t>يبني الطفل بناء سليما عن طريق تنمية شخصيات الأطفال جسميا وعقليا ونفسيا واجتماعيا ولغويــا ويعــده لتحمــل مســؤولية الغــد بعزيمــة ووعــي وكفايــة وإخــلاص.</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455"/>
              </a:spcAft>
              <a:buFont typeface="+mj-lt"/>
              <a:buAutoNum type="arabicPeriod"/>
            </a:pPr>
            <a:r>
              <a:rPr lang="ar-SA" b="1" dirty="0">
                <a:solidFill>
                  <a:srgbClr val="000000"/>
                </a:solidFill>
                <a:ea typeface="Calibri"/>
              </a:rPr>
              <a:t>يصقل سلوك الأطفال وفـق  قـيم  وقـوانين  ويعمـل  علـى  تـربيتهم  تربيـة  أخلاقيـة .</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أن يشعر الأطفال بالاستقرار والأمن لان هذا الإحساس هو الأساس في بناء صرح الحياة النفسية للطفولة.  </a:t>
            </a:r>
            <a:endParaRPr lang="en-US" sz="1200" dirty="0">
              <a:ea typeface="Calibri"/>
              <a:cs typeface="Arial"/>
            </a:endParaRPr>
          </a:p>
          <a:p>
            <a:pPr marL="342900" marR="8890" lvl="0" indent="-342900" algn="just" rtl="1">
              <a:lnSpc>
                <a:spcPct val="140000"/>
              </a:lnSpc>
              <a:spcAft>
                <a:spcPts val="1435"/>
              </a:spcAft>
              <a:buFont typeface="+mj-lt"/>
              <a:buAutoNum type="arabicPeriod"/>
            </a:pPr>
            <a:r>
              <a:rPr lang="ar-SA" b="1" dirty="0">
                <a:solidFill>
                  <a:srgbClr val="000000"/>
                </a:solidFill>
                <a:ea typeface="Calibri"/>
              </a:rPr>
              <a:t>أن تقوي روح التضامن والتعاون بين الأطفال</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أن يكسب الأطفال المهارات المختلفة التي تساعد على الإنتاج أولا  </a:t>
            </a:r>
            <a:r>
              <a:rPr lang="ar-SA" b="1" dirty="0" smtClean="0">
                <a:solidFill>
                  <a:srgbClr val="000000"/>
                </a:solidFill>
                <a:ea typeface="Calibri"/>
              </a:rPr>
              <a:t> </a:t>
            </a:r>
            <a:r>
              <a:rPr lang="ar-SA" b="1" dirty="0">
                <a:solidFill>
                  <a:srgbClr val="000000"/>
                </a:solidFill>
                <a:ea typeface="Calibri"/>
              </a:rPr>
              <a:t>وعلى كسب الثقة ثانيا وان تزدهر قدراتهم ومواهبهم.  </a:t>
            </a:r>
            <a:endParaRPr lang="en-US" sz="1200" dirty="0">
              <a:ea typeface="Calibri"/>
              <a:cs typeface="Arial"/>
            </a:endParaRPr>
          </a:p>
          <a:p>
            <a:pPr marL="342900" marR="8890" lvl="0" indent="-342900" algn="just" rtl="1">
              <a:lnSpc>
                <a:spcPct val="140000"/>
              </a:lnSpc>
              <a:spcAft>
                <a:spcPts val="915"/>
              </a:spcAft>
              <a:buFont typeface="+mj-lt"/>
              <a:buAutoNum type="arabicPeriod"/>
            </a:pPr>
            <a:r>
              <a:rPr lang="ar-SA" b="1" dirty="0">
                <a:solidFill>
                  <a:srgbClr val="000000"/>
                </a:solidFill>
                <a:ea typeface="Calibri"/>
              </a:rPr>
              <a:t>تنمية الشجاعة والجرأة في نفوس الأطفال لان الشجاعة والجرأة غـذاء  الـنفس  ومـورد  للعقل.  </a:t>
            </a:r>
            <a:endParaRPr lang="en-US" sz="1200" dirty="0">
              <a:ea typeface="Calibri"/>
              <a:cs typeface="Arial"/>
            </a:endParaRPr>
          </a:p>
          <a:p>
            <a:pPr marL="342900" marR="8890" lvl="0" indent="-342900" algn="just" rtl="1">
              <a:lnSpc>
                <a:spcPct val="140000"/>
              </a:lnSpc>
              <a:spcAft>
                <a:spcPts val="1435"/>
              </a:spcAft>
              <a:buFont typeface="+mj-lt"/>
              <a:buAutoNum type="arabicPeriod"/>
            </a:pPr>
            <a:r>
              <a:rPr lang="ar-SA" b="1" dirty="0">
                <a:solidFill>
                  <a:srgbClr val="000000"/>
                </a:solidFill>
                <a:ea typeface="Calibri"/>
              </a:rPr>
              <a:t>يعتاد الطفل على عادات طيبة وينفر من العادات السيئة.  </a:t>
            </a:r>
            <a:endParaRPr lang="en-US" sz="1200" dirty="0">
              <a:ea typeface="Calibri"/>
              <a:cs typeface="Arial"/>
            </a:endParaRPr>
          </a:p>
        </p:txBody>
      </p:sp>
    </p:spTree>
    <p:extLst>
      <p:ext uri="{BB962C8B-B14F-4D97-AF65-F5344CB8AC3E}">
        <p14:creationId xmlns:p14="http://schemas.microsoft.com/office/powerpoint/2010/main" xmlns="" val="4163350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20768"/>
            <a:ext cx="8208912" cy="3489673"/>
          </a:xfrm>
          <a:prstGeom prst="rect">
            <a:avLst/>
          </a:prstGeom>
        </p:spPr>
        <p:txBody>
          <a:bodyPr wrap="square">
            <a:spAutoFit/>
          </a:bodyPr>
          <a:lstStyle/>
          <a:p>
            <a:pPr marL="342900" marR="8890" lvl="0" indent="-342900" algn="just" rtl="1">
              <a:lnSpc>
                <a:spcPct val="140000"/>
              </a:lnSpc>
              <a:spcAft>
                <a:spcPts val="0"/>
              </a:spcAft>
              <a:buFont typeface="+mj-lt"/>
              <a:buAutoNum type="arabicPeriod" startAt="9"/>
            </a:pPr>
            <a:r>
              <a:rPr lang="ar-SA" b="1" dirty="0">
                <a:solidFill>
                  <a:srgbClr val="000000"/>
                </a:solidFill>
                <a:ea typeface="Calibri"/>
              </a:rPr>
              <a:t>ينمي لدى الطفل الحس الفني الجمالي فالقراءة المتواصلة تهذب الذوق وتعلمـه  أن يقـدر  الكتاب الجيد والصورة الجميلة وأن يميز بينها وبين الكتاب أو الصورة الأقل جودة وجمـالا .</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تنمو لدى الطفل القدرة على التعبير الخلاق فحينما يقرأ الطفل كتابا مـا  يحـس  أحيانـا  بالحاجة إلى الكتابة والتعبير عن المشاعر الخاصة.  </a:t>
            </a:r>
            <a:endParaRPr lang="en-US" sz="1200" dirty="0">
              <a:ea typeface="Calibri"/>
              <a:cs typeface="Arial"/>
            </a:endParaRPr>
          </a:p>
          <a:p>
            <a:pPr marL="342900" marR="8890" lvl="0" indent="-342900" algn="just" rtl="1">
              <a:lnSpc>
                <a:spcPct val="140000"/>
              </a:lnSpc>
              <a:spcAft>
                <a:spcPts val="505"/>
              </a:spcAft>
              <a:buFont typeface="+mj-lt"/>
              <a:buAutoNum type="arabicPeriod" startAt="9"/>
            </a:pPr>
            <a:r>
              <a:rPr lang="ar-SA" b="1" dirty="0">
                <a:solidFill>
                  <a:srgbClr val="000000"/>
                </a:solidFill>
                <a:ea typeface="Calibri"/>
              </a:rPr>
              <a:t>اكتساب المواهب الأدبية والفنية في مرحلة مبكرة عند الطفل وذلك بدفعة إلى الممارسة.</a:t>
            </a:r>
            <a:r>
              <a:rPr lang="ar-SA" b="1" dirty="0">
                <a:solidFill>
                  <a:srgbClr val="000000"/>
                </a:solidFill>
                <a:ea typeface="Cambria"/>
              </a:rPr>
              <a:t>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تحبيب العلم إلى نفوس الأطفال واكتشاف المواهب العلمية لديهم من خلال القص العلمية والمكتشفات الحديثة وقصص العلماء والباحثين.  </a:t>
            </a:r>
            <a:endParaRPr lang="en-US" sz="1200" dirty="0">
              <a:ea typeface="Calibri"/>
              <a:cs typeface="Arial"/>
            </a:endParaRPr>
          </a:p>
          <a:p>
            <a:pPr marL="342900" marR="8890" lvl="0" indent="-342900" algn="just" rtl="1">
              <a:lnSpc>
                <a:spcPct val="140000"/>
              </a:lnSpc>
              <a:spcAft>
                <a:spcPts val="915"/>
              </a:spcAft>
              <a:buFont typeface="+mj-lt"/>
              <a:buAutoNum type="arabicPeriod" startAt="9"/>
            </a:pPr>
            <a:r>
              <a:rPr lang="ar-SA" b="1" dirty="0">
                <a:solidFill>
                  <a:srgbClr val="000000"/>
                </a:solidFill>
                <a:ea typeface="Calibri"/>
              </a:rPr>
              <a:t>ينمي لدى الطفل حب المغامرات في سبيل رفع المستوى المعيشي أو بغية الاستكشـاف  والاستطلاع.</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36145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6894195"/>
          </a:xfrm>
          <a:prstGeom prst="rect">
            <a:avLst/>
          </a:prstGeom>
        </p:spPr>
        <p:txBody>
          <a:bodyPr wrap="square">
            <a:spAutoFit/>
          </a:bodyPr>
          <a:lstStyle/>
          <a:p>
            <a:pPr marL="4445" marR="8890" algn="ctr" rtl="1">
              <a:lnSpc>
                <a:spcPct val="140000"/>
              </a:lnSpc>
              <a:spcAft>
                <a:spcPts val="915"/>
              </a:spcAft>
            </a:pPr>
            <a:r>
              <a:rPr lang="ar-SA" sz="2400" b="1" dirty="0">
                <a:solidFill>
                  <a:srgbClr val="000000"/>
                </a:solidFill>
                <a:ea typeface="Calibri"/>
              </a:rPr>
              <a:t>المحاضرة (3</a:t>
            </a:r>
            <a:r>
              <a:rPr lang="ar-SA" sz="2400" b="1" dirty="0" smtClean="0">
                <a:solidFill>
                  <a:srgbClr val="000000"/>
                </a:solidFill>
                <a:ea typeface="Calibri"/>
              </a:rPr>
              <a:t>)</a:t>
            </a:r>
            <a:endParaRPr lang="ar-IQ" sz="2400" b="1" dirty="0" smtClean="0">
              <a:solidFill>
                <a:srgbClr val="000000"/>
              </a:solidFill>
              <a:ea typeface="Calibri"/>
            </a:endParaRPr>
          </a:p>
          <a:p>
            <a:pPr marL="4445" marR="8890" algn="ctr" rtl="1">
              <a:lnSpc>
                <a:spcPct val="140000"/>
              </a:lnSpc>
              <a:spcAft>
                <a:spcPts val="915"/>
              </a:spcAft>
            </a:pPr>
            <a:r>
              <a:rPr lang="ar-IQ" sz="2400" b="1" dirty="0" smtClean="0">
                <a:solidFill>
                  <a:srgbClr val="000000"/>
                </a:solidFill>
                <a:ea typeface="Calibri"/>
              </a:rPr>
              <a:t>                                                                           المادة:أدب أطفال</a:t>
            </a:r>
            <a:endParaRPr lang="en-US" sz="2400" b="1" dirty="0" smtClean="0">
              <a:solidFill>
                <a:srgbClr val="000000"/>
              </a:solidFill>
              <a:ea typeface="Calibri"/>
            </a:endParaRPr>
          </a:p>
          <a:p>
            <a:pPr marL="4445" marR="8890" algn="ctr" rtl="1">
              <a:lnSpc>
                <a:spcPct val="140000"/>
              </a:lnSpc>
              <a:spcAft>
                <a:spcPts val="915"/>
              </a:spcAft>
            </a:pPr>
            <a:r>
              <a:rPr lang="ar-IQ" sz="2400" b="1" dirty="0" smtClean="0">
                <a:ea typeface="Calibri"/>
                <a:cs typeface="Arial"/>
              </a:rPr>
              <a:t>                                                                 المرحلة:الرابعة(أ-ب)            </a:t>
            </a:r>
          </a:p>
          <a:p>
            <a:pPr marL="4445" marR="8890" algn="ctr" rtl="1">
              <a:lnSpc>
                <a:spcPct val="140000"/>
              </a:lnSpc>
              <a:spcAft>
                <a:spcPts val="915"/>
              </a:spcAft>
            </a:pPr>
            <a:r>
              <a:rPr lang="ar-IQ" sz="2400" b="1" dirty="0" smtClean="0">
                <a:ea typeface="Calibri"/>
                <a:cs typeface="Arial"/>
              </a:rPr>
              <a:t>                                                                    د.جلال </a:t>
            </a:r>
            <a:r>
              <a:rPr lang="ar-IQ" sz="2400" b="1" dirty="0" err="1" smtClean="0">
                <a:ea typeface="Calibri"/>
                <a:cs typeface="Arial"/>
              </a:rPr>
              <a:t>عبدالله</a:t>
            </a:r>
            <a:r>
              <a:rPr lang="ar-IQ" sz="2400" b="1" dirty="0" smtClean="0">
                <a:ea typeface="Calibri"/>
                <a:cs typeface="Arial"/>
              </a:rPr>
              <a:t> خلف</a:t>
            </a:r>
            <a:r>
              <a:rPr lang="ar-IQ" sz="2400" b="1" dirty="0" smtClean="0">
                <a:solidFill>
                  <a:srgbClr val="000000"/>
                </a:solidFill>
                <a:ea typeface="Calibri"/>
                <a:cs typeface="Arial"/>
              </a:rPr>
              <a:t>  </a:t>
            </a:r>
            <a:endParaRPr lang="en-US" sz="1400" dirty="0">
              <a:ea typeface="Calibri"/>
              <a:cs typeface="Arial"/>
            </a:endParaRPr>
          </a:p>
          <a:p>
            <a:pPr marL="6350" marR="2249805" indent="-6350" algn="ctr" rtl="1">
              <a:lnSpc>
                <a:spcPct val="200000"/>
              </a:lnSpc>
              <a:spcAft>
                <a:spcPts val="0"/>
              </a:spcAft>
            </a:pPr>
            <a:r>
              <a:rPr lang="ar-IQ" sz="2000" b="1" dirty="0" smtClean="0">
                <a:solidFill>
                  <a:srgbClr val="000000"/>
                </a:solidFill>
                <a:ea typeface="Calibri"/>
              </a:rPr>
              <a:t>                               </a:t>
            </a:r>
            <a:r>
              <a:rPr lang="ar-SA" sz="2000" b="1" dirty="0" smtClean="0">
                <a:solidFill>
                  <a:srgbClr val="000000"/>
                </a:solidFill>
                <a:ea typeface="Calibri"/>
              </a:rPr>
              <a:t>تطور </a:t>
            </a:r>
            <a:r>
              <a:rPr lang="ar-SA" sz="2000" b="1" dirty="0">
                <a:solidFill>
                  <a:srgbClr val="000000"/>
                </a:solidFill>
                <a:ea typeface="Calibri"/>
              </a:rPr>
              <a:t>أدب الأطفال عالميا وعربيا</a:t>
            </a:r>
            <a:endParaRPr lang="en-US" sz="1200" dirty="0">
              <a:ea typeface="Calibri"/>
              <a:cs typeface="Arial"/>
            </a:endParaRPr>
          </a:p>
          <a:p>
            <a:pPr marL="6350" marR="2249805" indent="-6350" algn="just" rtl="1">
              <a:lnSpc>
                <a:spcPct val="200000"/>
              </a:lnSpc>
              <a:spcAft>
                <a:spcPts val="0"/>
              </a:spcAft>
            </a:pPr>
            <a:r>
              <a:rPr lang="ar-SA" b="1" dirty="0">
                <a:solidFill>
                  <a:srgbClr val="000000"/>
                </a:solidFill>
                <a:ea typeface="Calibri"/>
              </a:rPr>
              <a:t>أولا</a:t>
            </a:r>
            <a:r>
              <a:rPr lang="ar-SA" b="1" dirty="0">
                <a:solidFill>
                  <a:srgbClr val="000000"/>
                </a:solidFill>
                <a:ea typeface="Cambria"/>
              </a:rPr>
              <a:t>:</a:t>
            </a:r>
            <a:r>
              <a:rPr lang="ar-SA" b="1" dirty="0">
                <a:solidFill>
                  <a:srgbClr val="000000"/>
                </a:solidFill>
                <a:ea typeface="Calibri"/>
              </a:rPr>
              <a:t> </a:t>
            </a:r>
            <a:r>
              <a:rPr lang="ar-SA" b="1" dirty="0" err="1">
                <a:solidFill>
                  <a:srgbClr val="000000"/>
                </a:solidFill>
                <a:ea typeface="Calibri"/>
              </a:rPr>
              <a:t>تطوالأدب</a:t>
            </a:r>
            <a:r>
              <a:rPr lang="ar-SA" b="1" dirty="0">
                <a:solidFill>
                  <a:srgbClr val="000000"/>
                </a:solidFill>
                <a:ea typeface="Calibri"/>
              </a:rPr>
              <a:t> العالمي الموجه للأطفال:</a:t>
            </a:r>
            <a:r>
              <a:rPr lang="ar-SA" b="1" dirty="0">
                <a:solidFill>
                  <a:srgbClr val="000000"/>
                </a:solidFill>
                <a:ea typeface="Times New Roman"/>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لقد تقدم أدب الأطفال تقدما ملحوظا في العصور الحديثة، ونبـغ  فـي  مجالـه  كتـاب  كثيــرون. ونتتبــع فيمــا يلــي تــاريخ تطــور أدب الأطفــال عالميــا:</a:t>
            </a:r>
            <a:r>
              <a:rPr lang="ar-SA" b="1" dirty="0">
                <a:solidFill>
                  <a:srgbClr val="000000"/>
                </a:solidFill>
                <a:ea typeface="Cambria"/>
              </a:rPr>
              <a:t> </a:t>
            </a:r>
            <a:r>
              <a:rPr lang="ar-SA" b="1" dirty="0" smtClean="0">
                <a:solidFill>
                  <a:srgbClr val="000000"/>
                </a:solidFill>
                <a:ea typeface="Calibri"/>
              </a:rPr>
              <a:t>فرنسا</a:t>
            </a:r>
            <a:r>
              <a:rPr lang="ar-SA" b="1" dirty="0" smtClean="0">
                <a:solidFill>
                  <a:srgbClr val="000000"/>
                </a:solidFill>
                <a:ea typeface="Cambria"/>
              </a:rPr>
              <a:t> </a:t>
            </a:r>
            <a:r>
              <a:rPr lang="ar-SA" b="1" dirty="0">
                <a:solidFill>
                  <a:srgbClr val="000000"/>
                </a:solidFill>
                <a:ea typeface="Cambria"/>
              </a:rPr>
              <a:t>: </a:t>
            </a:r>
            <a:r>
              <a:rPr lang="ar-SA" b="1" dirty="0">
                <a:solidFill>
                  <a:srgbClr val="000000"/>
                </a:solidFill>
                <a:ea typeface="Calibri"/>
              </a:rPr>
              <a:t>إن أول ما ظهر أدب الأطفال كان في فرنسا ولم يكن هذا الأدب مألوفا بـين  الأدبـاء  حيث كانت معالجته تنزيلا لقدر الأديب إلى أن جاء الشاعر " تشارلز بيرو" وكتـب  قصصـا  للأطفال تحت عنوان " حكاية أمي </a:t>
            </a:r>
            <a:r>
              <a:rPr lang="ar-SA" b="1" dirty="0" err="1">
                <a:solidFill>
                  <a:srgbClr val="000000"/>
                </a:solidFill>
                <a:ea typeface="Calibri"/>
              </a:rPr>
              <a:t>الأوزة</a:t>
            </a:r>
            <a:r>
              <a:rPr lang="ar-SA" b="1" dirty="0">
                <a:solidFill>
                  <a:srgbClr val="000000"/>
                </a:solidFill>
                <a:ea typeface="Calibri"/>
              </a:rPr>
              <a:t>" و "سندريلا". غير أن الكتابة فـي  أدب الطفـل  لـم  تصبح جدية إلا في القرن الثامن عشر بظهور "جان جاك روسو" وانتشار تعاليمه من خـلال  كتابه "إميل" حيث اهتم بدراسة الطفل كانسان حر</a:t>
            </a:r>
            <a:r>
              <a:rPr lang="ar-SA" b="1" dirty="0">
                <a:solidFill>
                  <a:srgbClr val="000000"/>
                </a:solidFill>
                <a:ea typeface="Cambria"/>
              </a:rPr>
              <a:t>.</a:t>
            </a:r>
            <a:r>
              <a:rPr lang="ar-SA" b="1" dirty="0">
                <a:solidFill>
                  <a:srgbClr val="000000"/>
                </a:solidFill>
                <a:ea typeface="Calibri"/>
              </a:rPr>
              <a:t>  </a:t>
            </a:r>
            <a:r>
              <a:rPr lang="ar-SA" b="1" dirty="0" smtClean="0">
                <a:solidFill>
                  <a:srgbClr val="000000"/>
                </a:solidFill>
                <a:ea typeface="Calibri"/>
              </a:rPr>
              <a:t>وفي </a:t>
            </a:r>
            <a:r>
              <a:rPr lang="ar-SA" b="1" dirty="0">
                <a:solidFill>
                  <a:srgbClr val="000000"/>
                </a:solidFill>
                <a:ea typeface="Calibri"/>
              </a:rPr>
              <a:t>القرن الثامن عشر أيضا ظهرت قصص " ألـف  ليلـة  وليلـة " بعـد  ترجمتهـا،  وصدرت أول صحيفة للأطفال تحت اسم " صديق الأطفال". بعد ذلك ظهر الشاعر "لافـونتين " الذي قرأ له شوقي. وقد كان "لافونتين" من أشهر كتاب الأطفال في فرنسا، حيث أطلق عليـه  اسم أمير الحكاية الخرافية في الأدب العالمي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889244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822" y="188640"/>
            <a:ext cx="8483446" cy="5042021"/>
          </a:xfrm>
          <a:prstGeom prst="rect">
            <a:avLst/>
          </a:prstGeom>
        </p:spPr>
        <p:txBody>
          <a:bodyPr wrap="square">
            <a:spAutoFit/>
          </a:bodyPr>
          <a:lstStyle/>
          <a:p>
            <a:pPr marL="5715" marR="8890" algn="just" rtl="1">
              <a:lnSpc>
                <a:spcPct val="137000"/>
              </a:lnSpc>
              <a:spcAft>
                <a:spcPts val="15"/>
              </a:spcAft>
            </a:pPr>
            <a:r>
              <a:rPr lang="ar-SA" b="1" dirty="0">
                <a:solidFill>
                  <a:srgbClr val="000000"/>
                </a:solidFill>
                <a:ea typeface="Calibri"/>
              </a:rPr>
              <a:t>انجلترا</a:t>
            </a:r>
            <a:r>
              <a:rPr lang="ar-SA" b="1" dirty="0">
                <a:solidFill>
                  <a:srgbClr val="000000"/>
                </a:solidFill>
                <a:ea typeface="Cambria"/>
              </a:rPr>
              <a:t> :</a:t>
            </a:r>
            <a:r>
              <a:rPr lang="ar-SA" b="1" dirty="0">
                <a:solidFill>
                  <a:srgbClr val="000000"/>
                </a:solidFill>
                <a:ea typeface="Calibri"/>
              </a:rPr>
              <a:t>كانت الكتابات فيها خلال القرنين ١٧ و ١٨ تهدف إلى الـوعظ  والإرشـاد ، دون الاهتمام بعقلية الطفل ونفسيته ككتاب " وصية </a:t>
            </a:r>
            <a:r>
              <a:rPr lang="ar-SA" b="1" dirty="0" err="1">
                <a:solidFill>
                  <a:srgbClr val="000000"/>
                </a:solidFill>
                <a:ea typeface="Calibri"/>
              </a:rPr>
              <a:t>لإبن</a:t>
            </a:r>
            <a:r>
              <a:rPr lang="ar-SA" b="1" dirty="0">
                <a:solidFill>
                  <a:srgbClr val="000000"/>
                </a:solidFill>
                <a:ea typeface="Calibri"/>
              </a:rPr>
              <a:t>" لفرانسيس </a:t>
            </a:r>
            <a:r>
              <a:rPr lang="ar-SA" b="1" dirty="0" err="1">
                <a:solidFill>
                  <a:srgbClr val="000000"/>
                </a:solidFill>
                <a:ea typeface="Calibri"/>
              </a:rPr>
              <a:t>اوزبورن</a:t>
            </a:r>
            <a:r>
              <a:rPr lang="ar-SA" b="1" dirty="0">
                <a:solidFill>
                  <a:srgbClr val="000000"/>
                </a:solidFill>
                <a:ea typeface="Calibri"/>
              </a:rPr>
              <a:t>. وبقيت الكتابات هكذا إلى أن جاء عام (١٧١٩)، حيث ترجم "روبرت </a:t>
            </a:r>
            <a:r>
              <a:rPr lang="ar-SA" b="1" dirty="0" err="1">
                <a:solidFill>
                  <a:srgbClr val="000000"/>
                </a:solidFill>
                <a:ea typeface="Calibri"/>
              </a:rPr>
              <a:t>سامبر</a:t>
            </a:r>
            <a:r>
              <a:rPr lang="ar-SA" b="1" dirty="0">
                <a:solidFill>
                  <a:srgbClr val="000000"/>
                </a:solidFill>
                <a:ea typeface="Calibri"/>
              </a:rPr>
              <a:t>" "حكاية أمـي  </a:t>
            </a:r>
            <a:r>
              <a:rPr lang="ar-SA" b="1" dirty="0" err="1">
                <a:solidFill>
                  <a:srgbClr val="000000"/>
                </a:solidFill>
                <a:ea typeface="Calibri"/>
              </a:rPr>
              <a:t>الأوزة</a:t>
            </a:r>
            <a:r>
              <a:rPr lang="ar-SA" b="1" dirty="0">
                <a:solidFill>
                  <a:srgbClr val="000000"/>
                </a:solidFill>
                <a:ea typeface="Calibri"/>
              </a:rPr>
              <a:t>" لتشـارلز  بيرو وذلك بقصد التسلية والترفيه. وفي بداية ق١٩، اخذ الكاتـب  " تشـارلز  </a:t>
            </a:r>
            <a:r>
              <a:rPr lang="ar-SA" b="1" dirty="0" err="1">
                <a:solidFill>
                  <a:srgbClr val="000000"/>
                </a:solidFill>
                <a:ea typeface="Calibri"/>
              </a:rPr>
              <a:t>لامـب</a:t>
            </a:r>
            <a:r>
              <a:rPr lang="ar-SA" b="1" dirty="0">
                <a:solidFill>
                  <a:srgbClr val="000000"/>
                </a:solidFill>
                <a:ea typeface="Calibri"/>
              </a:rPr>
              <a:t> " يكتـب  للأطفال ويترجم عم مؤلفات "هانز أندرسون"، كما نشرت أول مجموعة للأطفال " أليس فـي  بلاد </a:t>
            </a:r>
            <a:r>
              <a:rPr lang="ar-SA" b="1" dirty="0" err="1">
                <a:solidFill>
                  <a:srgbClr val="000000"/>
                </a:solidFill>
                <a:ea typeface="Calibri"/>
              </a:rPr>
              <a:t>العجايب</a:t>
            </a:r>
            <a:r>
              <a:rPr lang="ar-SA" b="1" dirty="0">
                <a:solidFill>
                  <a:srgbClr val="000000"/>
                </a:solidFill>
                <a:ea typeface="Calibri"/>
              </a:rPr>
              <a:t>" للكاتب "لويس كارول". ثم جاء القرن العشرون، وجاء معه العصر الذهبي لأدب الأطفــال، وظهــر كتــاب عظــام مثــل "ديكنــز" و" بيتــر ديكنســون</a:t>
            </a:r>
            <a:r>
              <a:rPr lang="ar-SA" b="1" dirty="0">
                <a:solidFill>
                  <a:srgbClr val="000000"/>
                </a:solidFill>
                <a:ea typeface="Cambria"/>
              </a:rPr>
              <a:t>." </a:t>
            </a:r>
            <a:endParaRPr lang="en-US" sz="1200" dirty="0">
              <a:ea typeface="Calibri"/>
              <a:cs typeface="Arial"/>
            </a:endParaRPr>
          </a:p>
          <a:p>
            <a:pPr marL="5715" marR="8890" algn="just" rtl="1">
              <a:lnSpc>
                <a:spcPct val="137000"/>
              </a:lnSpc>
              <a:spcAft>
                <a:spcPts val="15"/>
              </a:spcAft>
            </a:pPr>
            <a:r>
              <a:rPr lang="ar-SA" b="1" dirty="0">
                <a:solidFill>
                  <a:srgbClr val="000000"/>
                </a:solidFill>
                <a:ea typeface="Calibri"/>
              </a:rPr>
              <a:t>ألمانيا</a:t>
            </a:r>
            <a:r>
              <a:rPr lang="ar-SA" b="1" dirty="0">
                <a:solidFill>
                  <a:srgbClr val="000000"/>
                </a:solidFill>
                <a:ea typeface="Cambria"/>
              </a:rPr>
              <a:t> :</a:t>
            </a:r>
            <a:r>
              <a:rPr lang="ar-SA" b="1" dirty="0">
                <a:solidFill>
                  <a:srgbClr val="000000"/>
                </a:solidFill>
                <a:ea typeface="Calibri"/>
              </a:rPr>
              <a:t>كتب الإخوان "يعقوب ووليم جريم" "حكايـات  الأطفـال  والبيـوت " واشـتهرت  هـذه  المجموعة كتراث ألماني، حيث كتبت بلغـة  الشـعب  ومطلعهـا  دائمـا  "كـان  يامـا  كـان </a:t>
            </a:r>
            <a:r>
              <a:rPr lang="ar-SA" b="1" dirty="0">
                <a:solidFill>
                  <a:srgbClr val="000000"/>
                </a:solidFill>
                <a:ea typeface="Cambria"/>
              </a:rPr>
              <a:t>." </a:t>
            </a:r>
            <a:r>
              <a:rPr lang="ar-SA" b="1" dirty="0">
                <a:solidFill>
                  <a:srgbClr val="000000"/>
                </a:solidFill>
                <a:ea typeface="Calibri"/>
              </a:rPr>
              <a:t>إن الحكايات الجميلة التي سحرت وما زالت تسحر أطفال العالم كتب العديـد  منهـا  الإخـوان  جريم مثل حكايات "ليلى والذئب" و"بيضاء كالثلج" و" الساحرة الشريرة" و" الأميـرة  النائمـة " التي لم تستيقظ مـن  نومهـا  الـذي  اسـتمر  ألـف  عـام  إلا بعـد  أن قبلهـا  أميـر  جميـل </a:t>
            </a:r>
            <a:r>
              <a:rPr lang="ar-SA" b="1" dirty="0">
                <a:solidFill>
                  <a:srgbClr val="000000"/>
                </a:solidFill>
                <a:ea typeface="Cambria"/>
              </a:rPr>
              <a:t>. </a:t>
            </a:r>
            <a:endParaRPr lang="en-US" sz="1200" dirty="0">
              <a:ea typeface="Calibri"/>
              <a:cs typeface="Arial"/>
            </a:endParaRPr>
          </a:p>
          <a:p>
            <a:pPr marL="4445" marR="97790" algn="just" rtl="1">
              <a:lnSpc>
                <a:spcPct val="140000"/>
              </a:lnSpc>
              <a:spcAft>
                <a:spcPts val="915"/>
              </a:spcAft>
            </a:pPr>
            <a:r>
              <a:rPr lang="ar-SA" b="1" dirty="0">
                <a:solidFill>
                  <a:srgbClr val="000000"/>
                </a:solidFill>
                <a:ea typeface="Calibri"/>
              </a:rPr>
              <a:t>ونجد اليوم في ألمانيا حوالي (٣) آلاف كاتب للأطفال و(١٤) دارا للنشـر  تصـدر  حـوالي  (١٥٠) كتابا للأطفال سنويا</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56013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5636928"/>
          </a:xfrm>
          <a:prstGeom prst="rect">
            <a:avLst/>
          </a:prstGeom>
        </p:spPr>
        <p:txBody>
          <a:bodyPr wrap="square">
            <a:spAutoFit/>
          </a:bodyPr>
          <a:lstStyle/>
          <a:p>
            <a:pPr marL="4445" marR="8890" algn="just" rtl="1">
              <a:lnSpc>
                <a:spcPct val="140000"/>
              </a:lnSpc>
              <a:spcAft>
                <a:spcPts val="915"/>
              </a:spcAft>
            </a:pPr>
            <a:r>
              <a:rPr lang="ar-SA" b="1" dirty="0">
                <a:solidFill>
                  <a:srgbClr val="000000"/>
                </a:solidFill>
                <a:ea typeface="Calibri"/>
              </a:rPr>
              <a:t>الدنمارك: يعتبر "هانز أندرسون" من أشهر كتاب الأطفال في الدنمارك، ويعـد  بحـق  رائد أدب الأطفال في أوروبا حيث كانت كتبه ينبوعا للتسلية والثقافة، وكانت تجاربه وطريقـة  معيشته مصدرا غنيا لقصصه وأساطيره. كتب "هانز" الشعر والقصص التـي  تـدور  حـول  الجنيات والأشباح، وكان خلال ذلك يعلم الطفل أن يتقبل الحياة بحلوها ومرها، مثال على ذلك قصة "البطة القبيحة</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ومن الذين كتبوا عن "هانز أندرسون" بول </a:t>
            </a:r>
            <a:r>
              <a:rPr lang="ar-SA" b="1" dirty="0" err="1">
                <a:solidFill>
                  <a:srgbClr val="000000"/>
                </a:solidFill>
                <a:ea typeface="Calibri"/>
              </a:rPr>
              <a:t>هازارد</a:t>
            </a:r>
            <a:r>
              <a:rPr lang="ar-SA" b="1" dirty="0">
                <a:solidFill>
                  <a:srgbClr val="000000"/>
                </a:solidFill>
                <a:ea typeface="Calibri"/>
              </a:rPr>
              <a:t> في كتابه "كتب وأطفال ورجـال </a:t>
            </a:r>
            <a:r>
              <a:rPr lang="ar-SA" b="1" dirty="0">
                <a:solidFill>
                  <a:srgbClr val="000000"/>
                </a:solidFill>
                <a:ea typeface="Cambria"/>
              </a:rPr>
              <a:t>."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ايطاليا</a:t>
            </a:r>
            <a:r>
              <a:rPr lang="ar-SA" b="1" dirty="0">
                <a:solidFill>
                  <a:srgbClr val="000000"/>
                </a:solidFill>
                <a:ea typeface="Cambria"/>
              </a:rPr>
              <a:t> :</a:t>
            </a:r>
            <a:r>
              <a:rPr lang="ar-SA" b="1" dirty="0">
                <a:solidFill>
                  <a:srgbClr val="000000"/>
                </a:solidFill>
                <a:ea typeface="Calibri"/>
              </a:rPr>
              <a:t>ابتعد كثير من كتاب ايطاليا عن قصص الأساطير بعد صدور كتاب "تشـارلز  بيـرو " أساطيرنا كانت كذبا. ولكن نجد اليوم في ايطاليا اتجاهات جديدة لبعث التراث الشعبي، فالكاتب "</a:t>
            </a:r>
            <a:r>
              <a:rPr lang="ar-SA" b="1" dirty="0" err="1">
                <a:solidFill>
                  <a:srgbClr val="000000"/>
                </a:solidFill>
                <a:ea typeface="Calibri"/>
              </a:rPr>
              <a:t>ايتالو</a:t>
            </a:r>
            <a:r>
              <a:rPr lang="ar-SA" b="1" dirty="0">
                <a:solidFill>
                  <a:srgbClr val="000000"/>
                </a:solidFill>
                <a:ea typeface="Calibri"/>
              </a:rPr>
              <a:t> </a:t>
            </a:r>
            <a:r>
              <a:rPr lang="ar-SA" b="1" dirty="0" err="1">
                <a:solidFill>
                  <a:srgbClr val="000000"/>
                </a:solidFill>
                <a:ea typeface="Calibri"/>
              </a:rPr>
              <a:t>كالفينو</a:t>
            </a:r>
            <a:r>
              <a:rPr lang="ar-SA" b="1" dirty="0">
                <a:solidFill>
                  <a:srgbClr val="000000"/>
                </a:solidFill>
                <a:ea typeface="Calibri"/>
              </a:rPr>
              <a:t>" جمع ونقل قصصا للأطفال من اللهجات الايطالية إلى اللغة الايطالية الحديثـة،  وجاء بحقيقة مؤداها أن الإنسان يشـترك  بصـفات  عامـة  قبـل  أن يصـبح  أممـا  مختلفـة. </a:t>
            </a:r>
            <a:endParaRPr lang="en-US" sz="1200" dirty="0">
              <a:ea typeface="Calibri"/>
              <a:cs typeface="Arial"/>
            </a:endParaRPr>
          </a:p>
          <a:p>
            <a:pPr marL="4445" marR="8890" algn="just" rtl="1">
              <a:lnSpc>
                <a:spcPct val="140000"/>
              </a:lnSpc>
              <a:spcAft>
                <a:spcPts val="0"/>
              </a:spcAft>
            </a:pPr>
            <a:r>
              <a:rPr lang="ar-SA" b="1" dirty="0">
                <a:solidFill>
                  <a:srgbClr val="000000"/>
                </a:solidFill>
                <a:ea typeface="Calibri"/>
              </a:rPr>
              <a:t>لقد امتاز أدب الأطفال في ايطاليا بارتباطه الوثيق بالواقع. ومن أشهر من كتبوا للأطفال فـي  ايطاليا "جين </a:t>
            </a:r>
            <a:r>
              <a:rPr lang="ar-SA" b="1" dirty="0" err="1">
                <a:solidFill>
                  <a:srgbClr val="000000"/>
                </a:solidFill>
                <a:ea typeface="Calibri"/>
              </a:rPr>
              <a:t>روداري</a:t>
            </a:r>
            <a:r>
              <a:rPr lang="ar-SA" b="1" dirty="0">
                <a:solidFill>
                  <a:srgbClr val="000000"/>
                </a:solidFill>
                <a:ea typeface="Calibri"/>
              </a:rPr>
              <a:t>" حيث كتب قصة "جيب في جهاز التلفزيون" وهي شبيهة بقصة " ألـيس  في بلاد العجائب". وفي ايطاليا اليوم العديد من القصـص  المليئـة  بالمغـامرات  والمعرفـة </a:t>
            </a:r>
            <a:r>
              <a:rPr lang="ar-SA" b="1" dirty="0">
                <a:solidFill>
                  <a:srgbClr val="000000"/>
                </a:solidFill>
                <a:ea typeface="Cambria"/>
              </a:rPr>
              <a:t>. </a:t>
            </a:r>
            <a:endParaRPr lang="en-US" sz="1200" dirty="0">
              <a:ea typeface="Calibri"/>
              <a:cs typeface="Arial"/>
            </a:endParaRPr>
          </a:p>
          <a:p>
            <a:pPr marL="4445" marR="82550" indent="5080" algn="just" rtl="1">
              <a:lnSpc>
                <a:spcPct val="140000"/>
              </a:lnSpc>
              <a:spcAft>
                <a:spcPts val="915"/>
              </a:spcAft>
            </a:pPr>
            <a:r>
              <a:rPr lang="ar-SA" b="1" dirty="0">
                <a:solidFill>
                  <a:srgbClr val="000000"/>
                </a:solidFill>
                <a:ea typeface="Calibri"/>
              </a:rPr>
              <a:t>بولندا</a:t>
            </a:r>
            <a:r>
              <a:rPr lang="ar-SA" b="1" dirty="0">
                <a:solidFill>
                  <a:srgbClr val="000000"/>
                </a:solidFill>
                <a:ea typeface="Cambria"/>
              </a:rPr>
              <a:t> :</a:t>
            </a:r>
            <a:r>
              <a:rPr lang="ar-SA" b="1" dirty="0">
                <a:solidFill>
                  <a:srgbClr val="000000"/>
                </a:solidFill>
                <a:ea typeface="Calibri"/>
              </a:rPr>
              <a:t>يوجد في بولندا منذ عام ١٩٢٠ مؤسسات للطبع والنشر متخصصة  في أدب الأطفـال  مثل "مكتبتنا" و "مؤسسة النشر للشباب</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2507367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4974823"/>
          </a:xfrm>
          <a:prstGeom prst="rect">
            <a:avLst/>
          </a:prstGeom>
        </p:spPr>
        <p:txBody>
          <a:bodyPr wrap="square">
            <a:spAutoFit/>
          </a:bodyPr>
          <a:lstStyle/>
          <a:p>
            <a:pPr marL="4445" marR="85725" algn="just" rtl="1">
              <a:lnSpc>
                <a:spcPct val="107000"/>
              </a:lnSpc>
              <a:spcAft>
                <a:spcPts val="490"/>
              </a:spcAft>
            </a:pPr>
            <a:r>
              <a:rPr lang="ar-SA" b="1" dirty="0">
                <a:solidFill>
                  <a:srgbClr val="000000"/>
                </a:solidFill>
                <a:ea typeface="Calibri"/>
              </a:rPr>
              <a:t>بلغاريا</a:t>
            </a:r>
            <a:r>
              <a:rPr lang="ar-SA" b="1" dirty="0">
                <a:solidFill>
                  <a:srgbClr val="000000"/>
                </a:solidFill>
                <a:ea typeface="Cambria"/>
              </a:rPr>
              <a:t> :</a:t>
            </a:r>
            <a:r>
              <a:rPr lang="ar-SA" b="1" dirty="0">
                <a:solidFill>
                  <a:srgbClr val="000000"/>
                </a:solidFill>
                <a:ea typeface="Calibri"/>
              </a:rPr>
              <a:t>كتب "ران </a:t>
            </a:r>
            <a:r>
              <a:rPr lang="ar-SA" b="1" dirty="0" err="1">
                <a:solidFill>
                  <a:srgbClr val="000000"/>
                </a:solidFill>
                <a:ea typeface="Calibri"/>
              </a:rPr>
              <a:t>بوسبليك</a:t>
            </a:r>
            <a:r>
              <a:rPr lang="ar-SA" b="1" dirty="0">
                <a:solidFill>
                  <a:srgbClr val="000000"/>
                </a:solidFill>
                <a:ea typeface="Calibri"/>
              </a:rPr>
              <a:t>" العديد من القصص والأشعار مثل "الطفـل  والعصـا " و </a:t>
            </a:r>
            <a:endParaRPr lang="en-US" sz="1200" dirty="0">
              <a:ea typeface="Calibri"/>
              <a:cs typeface="Arial"/>
            </a:endParaRPr>
          </a:p>
          <a:p>
            <a:pPr marL="4445" marR="88900" algn="just" rtl="1">
              <a:lnSpc>
                <a:spcPct val="107000"/>
              </a:lnSpc>
              <a:spcAft>
                <a:spcPts val="170"/>
              </a:spcAft>
            </a:pPr>
            <a:r>
              <a:rPr lang="ar-SA" b="1" dirty="0">
                <a:solidFill>
                  <a:srgbClr val="000000"/>
                </a:solidFill>
                <a:ea typeface="Calibri"/>
              </a:rPr>
              <a:t>"الفتاة الحكيمة" التي استطاعت </a:t>
            </a:r>
            <a:r>
              <a:rPr lang="ar-SA" b="1" dirty="0" err="1">
                <a:solidFill>
                  <a:srgbClr val="000000"/>
                </a:solidFill>
                <a:ea typeface="Calibri"/>
              </a:rPr>
              <a:t>بطيبتها</a:t>
            </a:r>
            <a:r>
              <a:rPr lang="ar-SA" b="1" dirty="0">
                <a:solidFill>
                  <a:srgbClr val="000000"/>
                </a:solidFill>
                <a:ea typeface="Calibri"/>
              </a:rPr>
              <a:t> وحكمتها أن تدخل قصر الملك وتستحوذ علـى  حبـه </a:t>
            </a:r>
            <a:r>
              <a:rPr lang="ar-SA" b="1" dirty="0">
                <a:solidFill>
                  <a:srgbClr val="000000"/>
                </a:solidFill>
                <a:ea typeface="Cambria"/>
              </a:rPr>
              <a:t>. </a:t>
            </a:r>
            <a:endParaRPr lang="en-US" sz="1200" dirty="0">
              <a:ea typeface="Calibri"/>
              <a:cs typeface="Arial"/>
            </a:endParaRPr>
          </a:p>
          <a:p>
            <a:pPr marR="102870" algn="just">
              <a:lnSpc>
                <a:spcPct val="107000"/>
              </a:lnSpc>
              <a:spcAft>
                <a:spcPts val="200"/>
              </a:spcAft>
            </a:pPr>
            <a:r>
              <a:rPr lang="en-US" b="1" dirty="0" smtClean="0">
                <a:solidFill>
                  <a:srgbClr val="000000"/>
                </a:solidFill>
                <a:effectLst/>
                <a:latin typeface="Arial"/>
                <a:ea typeface="Cambria"/>
                <a:cs typeface="Arial"/>
              </a:rPr>
              <a:t> </a:t>
            </a:r>
            <a:endParaRPr lang="en-US" sz="1200" dirty="0">
              <a:ea typeface="Calibri"/>
              <a:cs typeface="Arial"/>
            </a:endParaRPr>
          </a:p>
          <a:p>
            <a:pPr marL="4445" marR="57785" indent="1905" algn="just" rtl="1">
              <a:lnSpc>
                <a:spcPct val="140000"/>
              </a:lnSpc>
              <a:spcAft>
                <a:spcPts val="0"/>
              </a:spcAft>
            </a:pPr>
            <a:r>
              <a:rPr lang="ar-SA" b="1" dirty="0">
                <a:solidFill>
                  <a:srgbClr val="000000"/>
                </a:solidFill>
                <a:ea typeface="Calibri"/>
              </a:rPr>
              <a:t>أمريكا</a:t>
            </a:r>
            <a:r>
              <a:rPr lang="ar-SA" b="1" dirty="0">
                <a:solidFill>
                  <a:srgbClr val="000000"/>
                </a:solidFill>
                <a:ea typeface="Cambria"/>
              </a:rPr>
              <a:t> :</a:t>
            </a:r>
            <a:r>
              <a:rPr lang="ar-SA" b="1" dirty="0">
                <a:solidFill>
                  <a:srgbClr val="000000"/>
                </a:solidFill>
                <a:ea typeface="Calibri"/>
              </a:rPr>
              <a:t>بدأت القصص والحكايات الشعبية عن البطولة والقوة على يد الكاتـب  "بـول  بنيـان " كقصة "أمريكان </a:t>
            </a:r>
            <a:r>
              <a:rPr lang="ar-SA" b="1" dirty="0" err="1">
                <a:solidFill>
                  <a:srgbClr val="000000"/>
                </a:solidFill>
                <a:ea typeface="Calibri"/>
              </a:rPr>
              <a:t>لامبرجاك</a:t>
            </a:r>
            <a:r>
              <a:rPr lang="ar-SA" b="1" dirty="0">
                <a:solidFill>
                  <a:srgbClr val="000000"/>
                </a:solidFill>
                <a:ea typeface="Calibri"/>
              </a:rPr>
              <a:t>" أي الأمريكي الخشاب، ثم كتب "جول هاريس" "مغـامرات  العـم  ريموس" وقد تطور الاهتمام بأدب الأطفال في أمريكا وأصبحت هناك حجرات خاصة يتلقـى  فيها الأطفال الأدب حسب سنهم، ومن أشهر كتاب الأطفال في أمريكا الكاتبة "</a:t>
            </a:r>
            <a:r>
              <a:rPr lang="ar-SA" b="1" dirty="0" err="1">
                <a:solidFill>
                  <a:srgbClr val="000000"/>
                </a:solidFill>
                <a:ea typeface="Calibri"/>
              </a:rPr>
              <a:t>هارييت</a:t>
            </a:r>
            <a:r>
              <a:rPr lang="ar-SA" b="1" dirty="0">
                <a:solidFill>
                  <a:srgbClr val="000000"/>
                </a:solidFill>
                <a:ea typeface="Calibri"/>
              </a:rPr>
              <a:t> </a:t>
            </a:r>
            <a:r>
              <a:rPr lang="ar-SA" b="1" dirty="0" err="1">
                <a:solidFill>
                  <a:srgbClr val="000000"/>
                </a:solidFill>
                <a:ea typeface="Calibri"/>
              </a:rPr>
              <a:t>بيتشر</a:t>
            </a:r>
            <a:r>
              <a:rPr lang="ar-SA" b="1" dirty="0">
                <a:solidFill>
                  <a:srgbClr val="000000"/>
                </a:solidFill>
                <a:ea typeface="Cambria"/>
              </a:rPr>
              <a:t>." </a:t>
            </a:r>
            <a:r>
              <a:rPr lang="ar-SA" b="1" dirty="0">
                <a:solidFill>
                  <a:srgbClr val="000000"/>
                </a:solidFill>
                <a:ea typeface="Calibri"/>
              </a:rPr>
              <a:t>روسيا</a:t>
            </a:r>
            <a:r>
              <a:rPr lang="ar-SA" b="1" dirty="0">
                <a:solidFill>
                  <a:srgbClr val="000000"/>
                </a:solidFill>
                <a:ea typeface="Cambria"/>
              </a:rPr>
              <a:t> :</a:t>
            </a:r>
            <a:r>
              <a:rPr lang="ar-SA" b="1" dirty="0">
                <a:solidFill>
                  <a:srgbClr val="000000"/>
                </a:solidFill>
                <a:ea typeface="Calibri"/>
              </a:rPr>
              <a:t>نشرت أول مجموعة من قصص الأطفال تحت عنوان "أساطير روسية" ثم أخذ كبـار  الأدباء يساندون أدب الأطفال مثل "بوشكين" الذي خاطب الأطفال بقصيدة "الصياد والسـمكة ". و "تولستوي" الذي كتب للأطفال قصصا هدفها المحبة </a:t>
            </a:r>
            <a:r>
              <a:rPr lang="ar-SA" b="1" dirty="0" err="1">
                <a:solidFill>
                  <a:srgbClr val="000000"/>
                </a:solidFill>
                <a:ea typeface="Calibri"/>
              </a:rPr>
              <a:t>والسلام.كما</a:t>
            </a:r>
            <a:r>
              <a:rPr lang="ar-SA" b="1" dirty="0">
                <a:solidFill>
                  <a:srgbClr val="000000"/>
                </a:solidFill>
                <a:ea typeface="Calibri"/>
              </a:rPr>
              <a:t> كتب الشـاعر  "</a:t>
            </a:r>
            <a:r>
              <a:rPr lang="ar-SA" b="1" dirty="0" err="1">
                <a:solidFill>
                  <a:srgbClr val="000000"/>
                </a:solidFill>
                <a:ea typeface="Calibri"/>
              </a:rPr>
              <a:t>كريلـوف</a:t>
            </a:r>
            <a:r>
              <a:rPr lang="ar-SA" b="1" dirty="0">
                <a:solidFill>
                  <a:srgbClr val="000000"/>
                </a:solidFill>
                <a:ea typeface="Calibri"/>
              </a:rPr>
              <a:t> " للأطفال على لسان الحيوانات تمثل الواقع الروسي أبان حكم </a:t>
            </a:r>
            <a:r>
              <a:rPr lang="ar-SA" b="1" dirty="0" err="1">
                <a:solidFill>
                  <a:srgbClr val="000000"/>
                </a:solidFill>
                <a:ea typeface="Calibri"/>
              </a:rPr>
              <a:t>القياصرة</a:t>
            </a:r>
            <a:r>
              <a:rPr lang="ar-SA" b="1" dirty="0" err="1">
                <a:solidFill>
                  <a:srgbClr val="000000"/>
                </a:solidFill>
                <a:ea typeface="Cambria"/>
              </a:rPr>
              <a:t>.</a:t>
            </a:r>
            <a:r>
              <a:rPr lang="ar-SA" b="1" dirty="0" err="1">
                <a:solidFill>
                  <a:srgbClr val="000000"/>
                </a:solidFill>
                <a:ea typeface="Calibri"/>
              </a:rPr>
              <a:t>ونجد</a:t>
            </a:r>
            <a:r>
              <a:rPr lang="ar-SA" b="1" dirty="0">
                <a:solidFill>
                  <a:srgbClr val="000000"/>
                </a:solidFill>
                <a:ea typeface="Calibri"/>
              </a:rPr>
              <a:t> اليوم في روسـيا  مئــات الكتــب بأســعار زهيــدة، ومكتبــات الأطفــال فــي كــل مكــان</a:t>
            </a:r>
            <a:r>
              <a:rPr lang="ar-SA" b="1" dirty="0">
                <a:solidFill>
                  <a:srgbClr val="000000"/>
                </a:solidFill>
                <a:ea typeface="Cambria"/>
              </a:rPr>
              <a:t>. </a:t>
            </a:r>
            <a:endParaRPr lang="en-US" sz="1200" dirty="0">
              <a:ea typeface="Calibri"/>
              <a:cs typeface="Arial"/>
            </a:endParaRPr>
          </a:p>
          <a:p>
            <a:pPr marL="4445" marR="82550" algn="just" rtl="1">
              <a:lnSpc>
                <a:spcPct val="140000"/>
              </a:lnSpc>
              <a:spcAft>
                <a:spcPts val="105"/>
              </a:spcAft>
            </a:pPr>
            <a:r>
              <a:rPr lang="ar-SA" b="1" dirty="0">
                <a:solidFill>
                  <a:srgbClr val="000000"/>
                </a:solidFill>
                <a:ea typeface="Calibri"/>
              </a:rPr>
              <a:t>اليابان</a:t>
            </a:r>
            <a:r>
              <a:rPr lang="ar-SA" b="1" dirty="0">
                <a:solidFill>
                  <a:srgbClr val="000000"/>
                </a:solidFill>
                <a:ea typeface="Cambria"/>
              </a:rPr>
              <a:t> :</a:t>
            </a:r>
            <a:r>
              <a:rPr lang="ar-SA" b="1" dirty="0">
                <a:solidFill>
                  <a:srgbClr val="000000"/>
                </a:solidFill>
                <a:ea typeface="Calibri"/>
              </a:rPr>
              <a:t>اهتم اليابانيون بأدب الأطفال، وهناك كثير من المؤلفين أمثال السيدة "</a:t>
            </a:r>
            <a:r>
              <a:rPr lang="ar-SA" b="1" dirty="0" err="1">
                <a:solidFill>
                  <a:srgbClr val="000000"/>
                </a:solidFill>
                <a:ea typeface="Calibri"/>
              </a:rPr>
              <a:t>كيوكو</a:t>
            </a:r>
            <a:r>
              <a:rPr lang="ar-SA" b="1" dirty="0">
                <a:solidFill>
                  <a:srgbClr val="000000"/>
                </a:solidFill>
                <a:ea typeface="Calibri"/>
              </a:rPr>
              <a:t> </a:t>
            </a:r>
            <a:r>
              <a:rPr lang="ar-SA" b="1" dirty="0" err="1">
                <a:solidFill>
                  <a:srgbClr val="000000"/>
                </a:solidFill>
                <a:ea typeface="Calibri"/>
              </a:rPr>
              <a:t>ايواسكي</a:t>
            </a:r>
            <a:r>
              <a:rPr lang="ar-SA" b="1" dirty="0">
                <a:solidFill>
                  <a:srgbClr val="000000"/>
                </a:solidFill>
                <a:ea typeface="Calibri"/>
              </a:rPr>
              <a:t>" حيث الفت كتبا عن الحيوانات والطيور والأزهار، وكان هدفها تعليم الأطفال أهمية الطبيعـة . </a:t>
            </a:r>
            <a:endParaRPr lang="en-US" sz="1200" dirty="0">
              <a:ea typeface="Calibri"/>
              <a:cs typeface="Arial"/>
            </a:endParaRPr>
          </a:p>
        </p:txBody>
      </p:sp>
    </p:spTree>
    <p:extLst>
      <p:ext uri="{BB962C8B-B14F-4D97-AF65-F5344CB8AC3E}">
        <p14:creationId xmlns:p14="http://schemas.microsoft.com/office/powerpoint/2010/main" xmlns="" val="1599562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069" y="116632"/>
            <a:ext cx="8640960" cy="6365782"/>
          </a:xfrm>
          <a:prstGeom prst="rect">
            <a:avLst/>
          </a:prstGeom>
        </p:spPr>
        <p:txBody>
          <a:bodyPr wrap="square">
            <a:spAutoFit/>
          </a:bodyPr>
          <a:lstStyle/>
          <a:p>
            <a:pPr marR="532765" algn="ctr">
              <a:lnSpc>
                <a:spcPct val="107000"/>
              </a:lnSpc>
              <a:spcAft>
                <a:spcPts val="190"/>
              </a:spcAft>
            </a:pPr>
            <a:r>
              <a:rPr lang="ar-SA" sz="2400" b="1" dirty="0" smtClean="0">
                <a:solidFill>
                  <a:srgbClr val="000000"/>
                </a:solidFill>
                <a:ea typeface="Cambria"/>
              </a:rPr>
              <a:t>المحاضرة </a:t>
            </a:r>
            <a:r>
              <a:rPr lang="ar-SA" sz="2400" b="1" dirty="0">
                <a:solidFill>
                  <a:srgbClr val="000000"/>
                </a:solidFill>
                <a:ea typeface="Cambria"/>
              </a:rPr>
              <a:t>(4)</a:t>
            </a:r>
            <a:endParaRPr lang="en-US" sz="1400" dirty="0">
              <a:ea typeface="Calibri"/>
              <a:cs typeface="Arial"/>
            </a:endParaRPr>
          </a:p>
          <a:p>
            <a:pPr marL="4445" marR="8890" algn="ctr" rtl="1">
              <a:lnSpc>
                <a:spcPct val="140000"/>
              </a:lnSpc>
              <a:spcAft>
                <a:spcPts val="915"/>
              </a:spcAft>
            </a:pPr>
            <a:r>
              <a:rPr lang="ar-IQ" sz="2000" b="1" dirty="0" smtClean="0">
                <a:solidFill>
                  <a:srgbClr val="000000"/>
                </a:solidFill>
                <a:effectLst/>
                <a:latin typeface="Arial"/>
                <a:ea typeface="Calibri"/>
                <a:cs typeface="Arial"/>
              </a:rPr>
              <a:t>                                                                     </a:t>
            </a:r>
            <a:r>
              <a:rPr lang="en-US" sz="2000" b="1" dirty="0" smtClean="0">
                <a:solidFill>
                  <a:srgbClr val="000000"/>
                </a:solidFill>
                <a:effectLst/>
                <a:latin typeface="Arial"/>
                <a:ea typeface="Calibri"/>
                <a:cs typeface="Arial"/>
              </a:rPr>
              <a:t> </a:t>
            </a:r>
            <a:r>
              <a:rPr lang="ar-IQ" sz="2000" b="1" dirty="0" smtClean="0">
                <a:solidFill>
                  <a:srgbClr val="000000"/>
                </a:solidFill>
                <a:ea typeface="Calibri"/>
              </a:rPr>
              <a:t>المادة:أدب أطفال</a:t>
            </a:r>
            <a:endParaRPr lang="en-US" sz="2000" b="1" dirty="0" smtClean="0">
              <a:solidFill>
                <a:srgbClr val="000000"/>
              </a:solidFill>
              <a:ea typeface="Calibri"/>
            </a:endParaRPr>
          </a:p>
          <a:p>
            <a:pPr marL="4445" marR="8890" algn="ctr" rtl="1">
              <a:lnSpc>
                <a:spcPct val="140000"/>
              </a:lnSpc>
              <a:spcAft>
                <a:spcPts val="915"/>
              </a:spcAft>
            </a:pPr>
            <a:r>
              <a:rPr lang="ar-IQ" sz="2000" b="1" dirty="0" smtClean="0">
                <a:ea typeface="Calibri"/>
                <a:cs typeface="Arial"/>
              </a:rPr>
              <a:t>                                                                     المرحلة:الرابعة (أ-ب)           </a:t>
            </a:r>
          </a:p>
          <a:p>
            <a:pPr marL="4445" marR="8890" algn="ctr" rtl="1">
              <a:lnSpc>
                <a:spcPct val="140000"/>
              </a:lnSpc>
              <a:spcAft>
                <a:spcPts val="915"/>
              </a:spcAft>
            </a:pPr>
            <a:r>
              <a:rPr lang="ar-IQ" sz="2000" b="1" dirty="0" smtClean="0">
                <a:ea typeface="Calibri"/>
                <a:cs typeface="Arial"/>
              </a:rPr>
              <a:t>                                                                    د.جلال </a:t>
            </a:r>
            <a:r>
              <a:rPr lang="ar-IQ" sz="2000" b="1" dirty="0" err="1" smtClean="0">
                <a:ea typeface="Calibri"/>
                <a:cs typeface="Arial"/>
              </a:rPr>
              <a:t>عبدالله</a:t>
            </a:r>
            <a:r>
              <a:rPr lang="ar-IQ" sz="2000" b="1" dirty="0" smtClean="0">
                <a:ea typeface="Calibri"/>
                <a:cs typeface="Arial"/>
              </a:rPr>
              <a:t> خلف</a:t>
            </a:r>
            <a:endParaRPr lang="ar-IQ" sz="2000" b="1" dirty="0" smtClean="0">
              <a:solidFill>
                <a:srgbClr val="000000"/>
              </a:solidFill>
              <a:latin typeface="Arial"/>
              <a:ea typeface="Calibri"/>
              <a:cs typeface="Arial"/>
            </a:endParaRPr>
          </a:p>
          <a:p>
            <a:pPr marR="532765" algn="ctr">
              <a:lnSpc>
                <a:spcPct val="107000"/>
              </a:lnSpc>
              <a:spcAft>
                <a:spcPts val="190"/>
              </a:spcAft>
            </a:pPr>
            <a:endParaRPr lang="en-US" sz="1200" dirty="0">
              <a:ea typeface="Calibri"/>
              <a:cs typeface="Arial"/>
            </a:endParaRPr>
          </a:p>
          <a:p>
            <a:pPr marL="36195" indent="-6350" algn="ctr" rtl="1">
              <a:lnSpc>
                <a:spcPct val="107000"/>
              </a:lnSpc>
              <a:spcAft>
                <a:spcPts val="1435"/>
              </a:spcAft>
            </a:pPr>
            <a:r>
              <a:rPr lang="ar-SA" sz="2000" b="1" dirty="0">
                <a:solidFill>
                  <a:srgbClr val="000000"/>
                </a:solidFill>
                <a:ea typeface="Cambria"/>
              </a:rPr>
              <a:t>•</a:t>
            </a:r>
            <a:r>
              <a:rPr lang="ar-SA" sz="2000" b="1" dirty="0">
                <a:solidFill>
                  <a:srgbClr val="000000"/>
                </a:solidFill>
                <a:ea typeface="Calibri"/>
              </a:rPr>
              <a:t>تاريخ وتطور أدب الأطفال عربيا</a:t>
            </a:r>
            <a:endParaRPr lang="en-US" sz="1200" dirty="0">
              <a:ea typeface="Calibri"/>
              <a:cs typeface="Arial"/>
            </a:endParaRPr>
          </a:p>
          <a:p>
            <a:pPr marL="4445" marR="8890" algn="just" rtl="1">
              <a:lnSpc>
                <a:spcPct val="107000"/>
              </a:lnSpc>
              <a:spcAft>
                <a:spcPts val="475"/>
              </a:spcAft>
            </a:pPr>
            <a:r>
              <a:rPr lang="ar-SA" b="1" dirty="0">
                <a:solidFill>
                  <a:srgbClr val="000000"/>
                </a:solidFill>
                <a:ea typeface="Calibri"/>
              </a:rPr>
              <a:t>بدأت القصة وتطورت عند الإنسان الأول حين بدأ يفكـر  بـالظواهر  المحيطـة  بـه . كالموت، والمرض، والطبيعة ومظاهرها، حيث أخذ يبحث عن أسباب وحلول لكل مـا  يـراه،  ومن هنا ظهرت الأساطير، وأول القصص المكتوبة التي عرفتهـا  البشـرية  هـي  القصـص  المصرية المكتوبة على ورق البردي، كقصة "ايزيس" التي غاب عنها زوجهـا  "</a:t>
            </a:r>
            <a:r>
              <a:rPr lang="ar-SA" b="1" dirty="0" err="1">
                <a:solidFill>
                  <a:srgbClr val="000000"/>
                </a:solidFill>
                <a:ea typeface="Calibri"/>
              </a:rPr>
              <a:t>أوزوريـس</a:t>
            </a:r>
            <a:r>
              <a:rPr lang="ar-SA" b="1" dirty="0">
                <a:solidFill>
                  <a:srgbClr val="000000"/>
                </a:solidFill>
                <a:ea typeface="Calibri"/>
              </a:rPr>
              <a:t> " فأخذت تطوف البلاد بحثا عنه إلى أن وجدته أشلاء وكل قطعة من جسده في منطقة، فجمعـت  أشلاءه وفاء منها وإخلاصا. وتقدمت القصة ليصبح لها تأثير على الجماعة كـالولاء  للقبيلـة  والحفاظ على التقاليد حيث كان هدفها غرس السلوك القبلي في نفوس الأفراد</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algn="just" rtl="1">
              <a:lnSpc>
                <a:spcPct val="107000"/>
              </a:lnSpc>
              <a:spcAft>
                <a:spcPts val="1435"/>
              </a:spcAft>
            </a:pPr>
            <a:r>
              <a:rPr lang="en-US" b="1" dirty="0" smtClean="0">
                <a:solidFill>
                  <a:srgbClr val="000000"/>
                </a:solidFill>
                <a:effectLst/>
                <a:latin typeface="Arial"/>
                <a:ea typeface="Calibri"/>
                <a:cs typeface="Arial"/>
              </a:rPr>
              <a:t> </a:t>
            </a:r>
            <a:r>
              <a:rPr lang="ar-SA" b="1" dirty="0">
                <a:solidFill>
                  <a:srgbClr val="000000"/>
                </a:solidFill>
                <a:latin typeface="Arial"/>
                <a:ea typeface="Calibri"/>
              </a:rPr>
              <a:t>أدب الأطفال عند العرب قديما:   </a:t>
            </a:r>
            <a:endParaRPr lang="en-US" sz="1200" dirty="0">
              <a:ea typeface="Calibri"/>
              <a:cs typeface="Arial"/>
            </a:endParaRPr>
          </a:p>
          <a:p>
            <a:pPr marR="8890" algn="just" rtl="1">
              <a:lnSpc>
                <a:spcPct val="140000"/>
              </a:lnSpc>
              <a:spcAft>
                <a:spcPts val="0"/>
              </a:spcAft>
            </a:pPr>
            <a:r>
              <a:rPr lang="ar-SA" b="1" dirty="0">
                <a:solidFill>
                  <a:srgbClr val="000000"/>
                </a:solidFill>
                <a:ea typeface="Calibri"/>
              </a:rPr>
              <a:t>العصر الجاهلي</a:t>
            </a:r>
            <a:r>
              <a:rPr lang="ar-SA" b="1" dirty="0">
                <a:solidFill>
                  <a:srgbClr val="000000"/>
                </a:solidFill>
                <a:ea typeface="Cambria"/>
              </a:rPr>
              <a:t> :</a:t>
            </a:r>
            <a:r>
              <a:rPr lang="ar-SA" b="1" dirty="0">
                <a:solidFill>
                  <a:srgbClr val="000000"/>
                </a:solidFill>
                <a:ea typeface="Calibri"/>
              </a:rPr>
              <a:t>كانت القصة عبارة عن حكايات وأساطير شعبية تروى في مضارب الخيام للكبار والصغار، وكانت المرأة تحكي للأطفال قصصا عن المعارك والفروسية وعن الأمم الماضية والأسلاف وكان هدفها تعزيز السلوك القبلي والانتماء للقبيلة</a:t>
            </a:r>
            <a:r>
              <a:rPr lang="ar-SA" b="1" dirty="0">
                <a:solidFill>
                  <a:srgbClr val="000000"/>
                </a:solidFill>
                <a:ea typeface="Cambria"/>
              </a:rPr>
              <a:t>. </a:t>
            </a:r>
            <a:endParaRPr lang="en-US" sz="1200" dirty="0">
              <a:ea typeface="Calibri"/>
              <a:cs typeface="Arial"/>
            </a:endParaRPr>
          </a:p>
        </p:txBody>
      </p:sp>
    </p:spTree>
    <p:extLst>
      <p:ext uri="{BB962C8B-B14F-4D97-AF65-F5344CB8AC3E}">
        <p14:creationId xmlns:p14="http://schemas.microsoft.com/office/powerpoint/2010/main" xmlns="" val="409569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36" y="72319"/>
            <a:ext cx="8784976" cy="6374950"/>
          </a:xfrm>
          <a:prstGeom prst="rect">
            <a:avLst/>
          </a:prstGeom>
        </p:spPr>
        <p:txBody>
          <a:bodyPr wrap="square">
            <a:spAutoFit/>
          </a:bodyPr>
          <a:lstStyle/>
          <a:p>
            <a:pPr marR="212725" algn="just">
              <a:lnSpc>
                <a:spcPct val="107000"/>
              </a:lnSpc>
              <a:spcAft>
                <a:spcPts val="195"/>
              </a:spcAft>
            </a:pPr>
            <a:r>
              <a:rPr lang="ar-IQ" b="1" dirty="0">
                <a:solidFill>
                  <a:srgbClr val="000000"/>
                </a:solidFill>
                <a:ea typeface="Calibri"/>
              </a:rPr>
              <a:t> </a:t>
            </a:r>
            <a:endParaRPr lang="en-US" sz="1200" dirty="0">
              <a:ea typeface="Calibri"/>
              <a:cs typeface="Arial"/>
            </a:endParaRPr>
          </a:p>
          <a:p>
            <a:pPr algn="just" rtl="1">
              <a:lnSpc>
                <a:spcPct val="107000"/>
              </a:lnSpc>
              <a:spcAft>
                <a:spcPts val="1460"/>
              </a:spcAft>
            </a:pPr>
            <a:r>
              <a:rPr lang="ar-SA" b="1" dirty="0">
                <a:solidFill>
                  <a:srgbClr val="000000"/>
                </a:solidFill>
                <a:ea typeface="Calibri"/>
              </a:rPr>
              <a:t>العصر الإسلامي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algn="just" rtl="1">
              <a:lnSpc>
                <a:spcPct val="107000"/>
              </a:lnSpc>
              <a:spcAft>
                <a:spcPts val="1435"/>
              </a:spcAft>
            </a:pPr>
            <a:r>
              <a:rPr lang="ar-SA" b="1" dirty="0">
                <a:solidFill>
                  <a:srgbClr val="000000"/>
                </a:solidFill>
                <a:ea typeface="Calibri"/>
              </a:rPr>
              <a:t>عصر الرسول والخلفاء الراشدين</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52070" algn="just" rtl="1">
              <a:lnSpc>
                <a:spcPct val="140000"/>
              </a:lnSpc>
              <a:spcAft>
                <a:spcPts val="915"/>
              </a:spcAft>
            </a:pPr>
            <a:r>
              <a:rPr lang="ar-SA" b="1" dirty="0">
                <a:solidFill>
                  <a:srgbClr val="000000"/>
                </a:solidFill>
                <a:ea typeface="Calibri"/>
              </a:rPr>
              <a:t>بمجيء الإسلام ظهرت القصة الدينية إذ كانت الأمهات تحكي للأطفال أخبـار  النبـي  صلى </a:t>
            </a:r>
            <a:r>
              <a:rPr lang="ar-SA" b="1" dirty="0" err="1">
                <a:solidFill>
                  <a:srgbClr val="000000"/>
                </a:solidFill>
                <a:ea typeface="Calibri"/>
              </a:rPr>
              <a:t>اﷲ</a:t>
            </a:r>
            <a:r>
              <a:rPr lang="ar-SA" b="1" dirty="0">
                <a:solidFill>
                  <a:srgbClr val="000000"/>
                </a:solidFill>
                <a:ea typeface="Calibri"/>
              </a:rPr>
              <a:t> عليه وسلم وأعماله وأخبار من معه من المسلمين، وكان من عـادة  الآبـاء  قـراءة  المدائح النبوية والتراتيل الصوفية، وكان هدفها تثبيت العقيدة وتوجيه الناشـئين  إلـى  الحـق،  التعويد على الصبر والثبات والحث على الجهاد</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52070" algn="just" rtl="1">
              <a:lnSpc>
                <a:spcPct val="140000"/>
              </a:lnSpc>
              <a:spcAft>
                <a:spcPts val="915"/>
              </a:spcAft>
            </a:pPr>
            <a:r>
              <a:rPr lang="ar-SA" b="1" dirty="0">
                <a:solidFill>
                  <a:srgbClr val="000000"/>
                </a:solidFill>
                <a:ea typeface="Calibri"/>
              </a:rPr>
              <a:t>وقد أدت الفتوحات الإسلامية إلى ظهور عدد من القصاصين أمثال "تميم الداري" وهو أول شخص قص  في مجلس الرسول و "أبو اسحق كعب بن نافع" الذي استلهم قصصـه  مـن  التوراة ومن ملوك اليمن</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5715" marR="8890" algn="just" rtl="1">
              <a:lnSpc>
                <a:spcPct val="137000"/>
              </a:lnSpc>
              <a:spcAft>
                <a:spcPts val="955"/>
              </a:spcAft>
            </a:pPr>
            <a:r>
              <a:rPr lang="ar-SA" b="1" dirty="0">
                <a:solidFill>
                  <a:srgbClr val="000000"/>
                </a:solidFill>
                <a:ea typeface="Calibri"/>
              </a:rPr>
              <a:t>العصر الأموي</a:t>
            </a:r>
            <a:r>
              <a:rPr lang="ar-SA" b="1" dirty="0">
                <a:solidFill>
                  <a:srgbClr val="000000"/>
                </a:solidFill>
                <a:ea typeface="Cambria"/>
              </a:rPr>
              <a:t> :</a:t>
            </a:r>
            <a:r>
              <a:rPr lang="ar-SA" b="1" dirty="0">
                <a:solidFill>
                  <a:srgbClr val="000000"/>
                </a:solidFill>
                <a:ea typeface="Calibri"/>
              </a:rPr>
              <a:t>استغلت القصص في عهد معاوية، في بث الدعوة السياسية من خـلال  الأماكن المختلفة خصوصا المساجد، وكانت القصص في العهـد  الأمـوي  دينيـة،  تاريخيـة  وسياسية</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915"/>
              </a:spcAft>
            </a:pPr>
            <a:r>
              <a:rPr lang="ar-SA" b="1" dirty="0">
                <a:solidFill>
                  <a:srgbClr val="000000"/>
                </a:solidFill>
                <a:ea typeface="Calibri"/>
              </a:rPr>
              <a:t>العصر العباسي</a:t>
            </a:r>
            <a:r>
              <a:rPr lang="ar-SA" b="1" dirty="0">
                <a:solidFill>
                  <a:srgbClr val="000000"/>
                </a:solidFill>
                <a:ea typeface="Cambria"/>
              </a:rPr>
              <a:t> :</a:t>
            </a:r>
            <a:r>
              <a:rPr lang="ar-SA" b="1" dirty="0">
                <a:solidFill>
                  <a:srgbClr val="000000"/>
                </a:solidFill>
                <a:ea typeface="Calibri"/>
              </a:rPr>
              <a:t>أدى الاختلاط بالأعاجم إلى امتزاج الثقافة الإسلامية بثقافات الـبلاد  المفتوحة كالفارسية، الرومانية، اليونانية، المصرية...، وفي هـذا  العصـر  امـتلأت  البيـوت  بالجواري اللواتي كن يحكين القصص للأطفال، ومن أهم القصص "حي بن يقطان" لابن طفيل "وسيف بن ذي يزن" "وعنترة بن شداد" وقصص أخرى عديدة عن الخلفاء الراشـدين </a:t>
            </a:r>
            <a:r>
              <a:rPr lang="ar-SA" b="1" dirty="0">
                <a:solidFill>
                  <a:srgbClr val="000000"/>
                </a:solidFill>
                <a:ea typeface="Cambria"/>
              </a:rPr>
              <a:t> .</a:t>
            </a:r>
            <a:r>
              <a:rPr lang="ar-SA" b="1" dirty="0">
                <a:solidFill>
                  <a:srgbClr val="000000"/>
                </a:solidFill>
                <a:ea typeface="Calibri"/>
              </a:rPr>
              <a:t>وفـي  الحقيقة، كان الذين يكتبون القصص في العصرين الأموي والعباسي يدونونها للكبار، إلا أنهـا  أصبحت من أغنى مصادر أدب الأطفال في عصرنا الحاضر</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42023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4770601"/>
          </a:xfrm>
          <a:prstGeom prst="rect">
            <a:avLst/>
          </a:prstGeom>
        </p:spPr>
        <p:txBody>
          <a:bodyPr wrap="square">
            <a:spAutoFit/>
          </a:bodyPr>
          <a:lstStyle/>
          <a:p>
            <a:pPr marL="445770" indent="-6350" algn="r" rtl="1">
              <a:lnSpc>
                <a:spcPct val="107000"/>
              </a:lnSpc>
              <a:spcAft>
                <a:spcPts val="1435"/>
              </a:spcAft>
            </a:pPr>
            <a:r>
              <a:rPr lang="ar-SA" sz="2400" b="1" dirty="0">
                <a:solidFill>
                  <a:srgbClr val="000000"/>
                </a:solidFill>
                <a:ea typeface="Calibri"/>
              </a:rPr>
              <a:t> </a:t>
            </a:r>
            <a:r>
              <a:rPr lang="ar-SA" sz="2400" b="1" dirty="0" smtClean="0">
                <a:solidFill>
                  <a:srgbClr val="000000"/>
                </a:solidFill>
                <a:ea typeface="Calibri"/>
              </a:rPr>
              <a:t>مفردات </a:t>
            </a:r>
            <a:r>
              <a:rPr lang="ar-SA" sz="2400" b="1" dirty="0">
                <a:solidFill>
                  <a:srgbClr val="000000"/>
                </a:solidFill>
                <a:ea typeface="Calibri"/>
              </a:rPr>
              <a:t>المنهج </a:t>
            </a:r>
            <a:endParaRPr lang="en-US" sz="1600" dirty="0">
              <a:ea typeface="Calibri"/>
              <a:cs typeface="Arial"/>
            </a:endParaRPr>
          </a:p>
          <a:p>
            <a:pPr marL="445770" indent="-6350" algn="r" rtl="1">
              <a:lnSpc>
                <a:spcPct val="107000"/>
              </a:lnSpc>
              <a:spcAft>
                <a:spcPts val="1435"/>
              </a:spcAft>
            </a:pPr>
            <a:r>
              <a:rPr lang="ar-SA" b="1" dirty="0">
                <a:solidFill>
                  <a:srgbClr val="000000"/>
                </a:solidFill>
                <a:ea typeface="Calibri"/>
              </a:rPr>
              <a:t>أهداف أدب الأطفال (الهدف </a:t>
            </a:r>
            <a:r>
              <a:rPr lang="ar-SA" b="1" dirty="0" err="1">
                <a:solidFill>
                  <a:srgbClr val="000000"/>
                </a:solidFill>
                <a:ea typeface="Calibri"/>
              </a:rPr>
              <a:t>التعليمي،الهدف</a:t>
            </a:r>
            <a:r>
              <a:rPr lang="ar-SA" b="1" dirty="0">
                <a:solidFill>
                  <a:srgbClr val="000000"/>
                </a:solidFill>
                <a:ea typeface="Calibri"/>
              </a:rPr>
              <a:t> </a:t>
            </a:r>
            <a:r>
              <a:rPr lang="ar-SA" b="1" dirty="0" err="1">
                <a:solidFill>
                  <a:srgbClr val="000000"/>
                </a:solidFill>
                <a:ea typeface="Calibri"/>
              </a:rPr>
              <a:t>التربوي،الحفظ</a:t>
            </a:r>
            <a:r>
              <a:rPr lang="ar-SA" b="1" dirty="0">
                <a:solidFill>
                  <a:srgbClr val="000000"/>
                </a:solidFill>
                <a:ea typeface="Calibri"/>
              </a:rPr>
              <a:t> و التسلية)</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اهتمام العرب بالطفولة</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الفنون الأدبية </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الشعر الموجه للأطفال</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أ: _نظرة في تطوره </a:t>
            </a:r>
            <a:r>
              <a:rPr lang="ar-SA" b="1" dirty="0" err="1">
                <a:solidFill>
                  <a:srgbClr val="000000"/>
                </a:solidFill>
                <a:ea typeface="Calibri"/>
              </a:rPr>
              <a:t>التأريخي</a:t>
            </a:r>
            <a:r>
              <a:rPr lang="ar-SA" b="1" dirty="0">
                <a:solidFill>
                  <a:srgbClr val="000000"/>
                </a:solidFill>
                <a:ea typeface="Calibri"/>
              </a:rPr>
              <a:t> عبر العصور المختلفة </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_نماذج من شعر الأطفال </a:t>
            </a:r>
            <a:endParaRPr lang="en-US" sz="1200" dirty="0">
              <a:ea typeface="Calibri"/>
              <a:cs typeface="Arial"/>
            </a:endParaRPr>
          </a:p>
          <a:p>
            <a:pPr marL="445770" indent="-6350" algn="r" rtl="1">
              <a:lnSpc>
                <a:spcPct val="107000"/>
              </a:lnSpc>
              <a:spcAft>
                <a:spcPts val="1435"/>
              </a:spcAft>
            </a:pPr>
            <a:r>
              <a:rPr lang="ar-SA" b="1" dirty="0" err="1">
                <a:solidFill>
                  <a:srgbClr val="000000"/>
                </a:solidFill>
                <a:ea typeface="Calibri"/>
              </a:rPr>
              <a:t>ب_شعر</a:t>
            </a:r>
            <a:r>
              <a:rPr lang="ar-SA" b="1" dirty="0">
                <a:solidFill>
                  <a:srgbClr val="000000"/>
                </a:solidFill>
                <a:ea typeface="Calibri"/>
              </a:rPr>
              <a:t> الأطفال في العصر الحديث</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_ابرز الشعراء مع نماذج شعرية (أحمد شوقي، أحمد الحلي)</a:t>
            </a:r>
            <a:endParaRPr lang="en-US" sz="1200" dirty="0">
              <a:ea typeface="Calibri"/>
              <a:cs typeface="Arial"/>
            </a:endParaRPr>
          </a:p>
          <a:p>
            <a:pPr marL="445770" indent="-6350" algn="r" rtl="1">
              <a:lnSpc>
                <a:spcPct val="107000"/>
              </a:lnSpc>
              <a:spcAft>
                <a:spcPts val="1435"/>
              </a:spcAft>
            </a:pPr>
            <a:r>
              <a:rPr lang="ar-SA" b="1" dirty="0">
                <a:solidFill>
                  <a:srgbClr val="000000"/>
                </a:solidFill>
                <a:ea typeface="Calibri"/>
              </a:rPr>
              <a:t>الفنون النثرية </a:t>
            </a:r>
            <a:endParaRPr lang="en-US" sz="1200" dirty="0">
              <a:ea typeface="Calibri"/>
              <a:cs typeface="Arial"/>
            </a:endParaRPr>
          </a:p>
        </p:txBody>
      </p:sp>
    </p:spTree>
    <p:extLst>
      <p:ext uri="{BB962C8B-B14F-4D97-AF65-F5344CB8AC3E}">
        <p14:creationId xmlns:p14="http://schemas.microsoft.com/office/powerpoint/2010/main" xmlns="" val="81136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90809" y="260648"/>
            <a:ext cx="8784976" cy="6047681"/>
          </a:xfrm>
          <a:prstGeom prst="rect">
            <a:avLst/>
          </a:prstGeom>
        </p:spPr>
        <p:txBody>
          <a:bodyPr wrap="square">
            <a:spAutoFit/>
          </a:bodyPr>
          <a:lstStyle/>
          <a:p>
            <a:pPr marL="4445" marR="60960" algn="just" rtl="1">
              <a:lnSpc>
                <a:spcPct val="140000"/>
              </a:lnSpc>
              <a:spcAft>
                <a:spcPts val="915"/>
              </a:spcAft>
            </a:pPr>
            <a:r>
              <a:rPr lang="ar-SA" b="1" dirty="0">
                <a:solidFill>
                  <a:srgbClr val="000000"/>
                </a:solidFill>
                <a:ea typeface="Calibri"/>
              </a:rPr>
              <a:t>وبشكل عام كان أدب الأطفال عند العرب والمسلمين قديما يهدف إلى تقـديم  نمـوذج  أخلاقي حسن للطفل، وتعويده على السلوك الحميد وتنمية خياله، وتقديم القدوة والمتعة والتسلية له وعن عمر بن الخطاب رضي </a:t>
            </a:r>
            <a:r>
              <a:rPr lang="ar-SA" b="1" dirty="0" err="1">
                <a:solidFill>
                  <a:srgbClr val="000000"/>
                </a:solidFill>
                <a:ea typeface="Calibri"/>
              </a:rPr>
              <a:t>اﷲ</a:t>
            </a:r>
            <a:r>
              <a:rPr lang="ar-SA" b="1" dirty="0">
                <a:solidFill>
                  <a:srgbClr val="000000"/>
                </a:solidFill>
                <a:ea typeface="Calibri"/>
              </a:rPr>
              <a:t> عنه قال" علموا أولادكم السباحة وركوب الخيل والرماية واروا لهم ما حسن من القول</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Times New Roman"/>
              </a:rPr>
              <a:t>نجیب</a:t>
            </a:r>
            <a:r>
              <a:rPr lang="ar-SA" b="1" dirty="0">
                <a:solidFill>
                  <a:srgbClr val="000000"/>
                </a:solidFill>
                <a:ea typeface="Verdana"/>
              </a:rPr>
              <a:t>.</a:t>
            </a:r>
            <a:r>
              <a:rPr lang="ar-SA" b="1" dirty="0">
                <a:solidFill>
                  <a:srgbClr val="000000"/>
                </a:solidFill>
                <a:ea typeface="Times New Roman"/>
              </a:rPr>
              <a:t>كیلاني</a:t>
            </a:r>
            <a:r>
              <a:rPr lang="ar-SA" b="1" dirty="0">
                <a:solidFill>
                  <a:srgbClr val="000000"/>
                </a:solidFill>
                <a:ea typeface="Calibri"/>
              </a:rPr>
              <a:t>،١٩٩٣،  ٤٠)  </a:t>
            </a:r>
            <a:r>
              <a:rPr lang="ar-SA" b="1" dirty="0" smtClean="0">
                <a:solidFill>
                  <a:srgbClr val="000000"/>
                </a:solidFill>
                <a:ea typeface="Calibri"/>
              </a:rPr>
              <a:t>.</a:t>
            </a:r>
            <a:endParaRPr lang="en-US" b="1" dirty="0" smtClean="0">
              <a:solidFill>
                <a:srgbClr val="000000"/>
              </a:solidFill>
              <a:ea typeface="Calibri"/>
            </a:endParaRPr>
          </a:p>
          <a:p>
            <a:pPr algn="just" rtl="1">
              <a:lnSpc>
                <a:spcPct val="107000"/>
              </a:lnSpc>
              <a:spcAft>
                <a:spcPts val="1435"/>
              </a:spcAft>
            </a:pPr>
            <a:r>
              <a:rPr lang="ar-SA" b="1" dirty="0">
                <a:solidFill>
                  <a:srgbClr val="000000"/>
                </a:solidFill>
                <a:ea typeface="Calibri"/>
              </a:rPr>
              <a:t>أدب الأطفال عند العرب حديثا مصر</a:t>
            </a:r>
            <a:r>
              <a:rPr lang="ar-SA" b="1" dirty="0">
                <a:solidFill>
                  <a:srgbClr val="000000"/>
                </a:solidFill>
                <a:ea typeface="Cambria"/>
              </a:rPr>
              <a:t> :</a:t>
            </a:r>
            <a:r>
              <a:rPr lang="ar-SA" b="1" dirty="0">
                <a:solidFill>
                  <a:srgbClr val="000000"/>
                </a:solidFill>
                <a:ea typeface="Calibri"/>
              </a:rPr>
              <a:t>  </a:t>
            </a:r>
            <a:endParaRPr lang="en-US" sz="1200" dirty="0">
              <a:ea typeface="Calibri"/>
              <a:cs typeface="Arial"/>
            </a:endParaRPr>
          </a:p>
          <a:p>
            <a:pPr marL="4445" marR="8890" algn="just" rtl="1">
              <a:lnSpc>
                <a:spcPct val="140000"/>
              </a:lnSpc>
              <a:spcAft>
                <a:spcPts val="450"/>
              </a:spcAft>
            </a:pPr>
            <a:r>
              <a:rPr lang="ar-SA" b="1" dirty="0">
                <a:solidFill>
                  <a:srgbClr val="000000"/>
                </a:solidFill>
                <a:ea typeface="Calibri"/>
              </a:rPr>
              <a:t>ظهر أدب الأطفال في مصر حديثا زمن محمد علي عـن  طريـق  الترجمـة  نتيجـة  للاختلاط بالأجانب، وكان أول من قدم</a:t>
            </a:r>
            <a:r>
              <a:rPr lang="en-US" sz="1200" dirty="0">
                <a:ea typeface="Calibri"/>
                <a:cs typeface="Arial"/>
              </a:rPr>
              <a:t> </a:t>
            </a:r>
            <a:r>
              <a:rPr lang="en-US" b="1" dirty="0" smtClean="0">
                <a:solidFill>
                  <a:srgbClr val="000000"/>
                </a:solidFill>
                <a:effectLst/>
                <a:latin typeface="Arial"/>
                <a:ea typeface="Cambria"/>
                <a:cs typeface="Arial"/>
              </a:rPr>
              <a:t> </a:t>
            </a:r>
            <a:r>
              <a:rPr lang="ar-SA" b="1" dirty="0">
                <a:solidFill>
                  <a:srgbClr val="000000"/>
                </a:solidFill>
                <a:ea typeface="Calibri"/>
              </a:rPr>
              <a:t>كتابا مترجما عن اللغة الإنجليزية إلى الأطفال "رفاعـة  الطهطــاوي" الــذي كــان مســؤولا عــن التعلــيم فــي ذلــك الوقــت</a:t>
            </a:r>
            <a:r>
              <a:rPr lang="ar-SA" b="1" dirty="0">
                <a:solidFill>
                  <a:srgbClr val="000000"/>
                </a:solidFill>
                <a:ea typeface="Cambria"/>
              </a:rPr>
              <a:t>. </a:t>
            </a:r>
            <a:endParaRPr lang="en-US" sz="1200" dirty="0">
              <a:ea typeface="Calibri"/>
              <a:cs typeface="Arial"/>
            </a:endParaRPr>
          </a:p>
          <a:p>
            <a:pPr marL="4445" marR="8890" indent="2540" algn="just" rtl="1">
              <a:lnSpc>
                <a:spcPct val="140000"/>
              </a:lnSpc>
              <a:spcAft>
                <a:spcPts val="0"/>
              </a:spcAft>
            </a:pPr>
            <a:r>
              <a:rPr lang="ar-SA" b="1" dirty="0">
                <a:solidFill>
                  <a:srgbClr val="000000"/>
                </a:solidFill>
                <a:ea typeface="Calibri"/>
              </a:rPr>
              <a:t>ومن قصصه المترجمة "حكايات الأطفال" و" عقلة الصباع". أدخل رفاعة قراءات القصص في المنهج الدراسي ولم يظهر بعد وفاته من يفكر برعاية الأطفال إلى أن جاء شوقي الذي عـرف  أدب الأطفال أثناء وجوده في فرنسا، فكتب قصصا للأطفال على ألسـنة  </a:t>
            </a:r>
            <a:r>
              <a:rPr lang="ar-SA" b="1" dirty="0" err="1">
                <a:solidFill>
                  <a:srgbClr val="000000"/>
                </a:solidFill>
                <a:ea typeface="Calibri"/>
              </a:rPr>
              <a:t>الحيـوا</a:t>
            </a:r>
            <a:r>
              <a:rPr lang="ar-SA" b="1" dirty="0">
                <a:solidFill>
                  <a:srgbClr val="000000"/>
                </a:solidFill>
                <a:ea typeface="Calibri"/>
              </a:rPr>
              <a:t> ن والطيـور  ومنها حكايات "الصياد والعصفورة" و "الديك </a:t>
            </a:r>
            <a:r>
              <a:rPr lang="ar-SA" b="1" dirty="0" err="1">
                <a:solidFill>
                  <a:srgbClr val="000000"/>
                </a:solidFill>
                <a:ea typeface="Calibri"/>
              </a:rPr>
              <a:t>الهندي"و</a:t>
            </a:r>
            <a:r>
              <a:rPr lang="ar-SA" b="1" dirty="0">
                <a:solidFill>
                  <a:srgbClr val="000000"/>
                </a:solidFill>
                <a:ea typeface="Calibri"/>
              </a:rPr>
              <a:t> "الدجاج البلدي" إلى غيـر  ذلـك  مـن  الحكايــات فــي ديــوان "</a:t>
            </a:r>
            <a:r>
              <a:rPr lang="ar-SA" b="1" dirty="0" err="1">
                <a:solidFill>
                  <a:srgbClr val="000000"/>
                </a:solidFill>
                <a:ea typeface="Calibri"/>
              </a:rPr>
              <a:t>الشــوقيات</a:t>
            </a:r>
            <a:r>
              <a:rPr lang="ar-SA" b="1" dirty="0">
                <a:solidFill>
                  <a:srgbClr val="000000"/>
                </a:solidFill>
                <a:ea typeface="Calibri"/>
              </a:rPr>
              <a:t>" ومــن قولــه فــي قصــة "الثعلــب والــديك</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Cambria"/>
              </a:rPr>
              <a:t> </a:t>
            </a:r>
            <a:r>
              <a:rPr lang="ar-SA" b="1" dirty="0">
                <a:solidFill>
                  <a:srgbClr val="000000"/>
                </a:solidFill>
                <a:ea typeface="Calibri"/>
              </a:rPr>
              <a:t>بـرز الثعلـب يومـا فـي شـعار </a:t>
            </a:r>
            <a:r>
              <a:rPr lang="ar-SA" b="1" dirty="0" err="1">
                <a:solidFill>
                  <a:srgbClr val="000000"/>
                </a:solidFill>
                <a:ea typeface="Calibri"/>
              </a:rPr>
              <a:t>الواعظينـا</a:t>
            </a:r>
            <a:r>
              <a:rPr lang="ar-SA" b="1" dirty="0">
                <a:solidFill>
                  <a:srgbClr val="000000"/>
                </a:solidFill>
                <a:ea typeface="Calibri"/>
              </a:rPr>
              <a:t> ويقـول الحمـد ﷲ الـه </a:t>
            </a:r>
            <a:r>
              <a:rPr lang="ar-SA" b="1" dirty="0" err="1">
                <a:solidFill>
                  <a:srgbClr val="000000"/>
                </a:solidFill>
                <a:ea typeface="Calibri"/>
              </a:rPr>
              <a:t>العالمينـا</a:t>
            </a:r>
            <a:r>
              <a:rPr lang="ar-SA" b="1" dirty="0">
                <a:solidFill>
                  <a:srgbClr val="000000"/>
                </a:solidFill>
                <a:ea typeface="Calibri"/>
              </a:rPr>
              <a:t>...الـخ </a:t>
            </a:r>
            <a:r>
              <a:rPr lang="ar-SA" b="1" dirty="0">
                <a:solidFill>
                  <a:srgbClr val="000000"/>
                </a:solidFill>
                <a:ea typeface="Cambria"/>
              </a:rPr>
              <a:t> </a:t>
            </a:r>
            <a:r>
              <a:rPr lang="ar-SA" b="1" dirty="0">
                <a:solidFill>
                  <a:srgbClr val="000000"/>
                </a:solidFill>
                <a:ea typeface="Calibri"/>
              </a:rPr>
              <a:t>ألف شوقي الأغاني والأناشيد وأكثر من ثلاثين قصة شعرا وكان لقصصـه  مغـزى  وهـدف  وتسلية وفكاهة. كتب شوقي لخليل مطران وطلب منه السير معا في الكتابة للأطفـال،  ولكـن  خليل لم يرغب في الخوض في هذا النوع من الكتابة.</a:t>
            </a:r>
            <a:endParaRPr lang="en-US" sz="1200" dirty="0">
              <a:ea typeface="Calibri"/>
              <a:cs typeface="Arial"/>
            </a:endParaRPr>
          </a:p>
          <a:p>
            <a:pPr marL="4445" marR="60960" algn="just" rtl="1">
              <a:lnSpc>
                <a:spcPct val="140000"/>
              </a:lnSpc>
              <a:spcAft>
                <a:spcPts val="915"/>
              </a:spcAft>
            </a:pPr>
            <a:endParaRPr lang="en-US" sz="1200" dirty="0">
              <a:ea typeface="Calibri"/>
              <a:cs typeface="Arial"/>
            </a:endParaRPr>
          </a:p>
        </p:txBody>
      </p:sp>
    </p:spTree>
    <p:extLst>
      <p:ext uri="{BB962C8B-B14F-4D97-AF65-F5344CB8AC3E}">
        <p14:creationId xmlns:p14="http://schemas.microsoft.com/office/powerpoint/2010/main" xmlns="" val="219105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143" y="188640"/>
            <a:ext cx="8640960" cy="6146298"/>
          </a:xfrm>
          <a:prstGeom prst="rect">
            <a:avLst/>
          </a:prstGeom>
        </p:spPr>
        <p:txBody>
          <a:bodyPr wrap="square">
            <a:spAutoFit/>
          </a:bodyPr>
          <a:lstStyle/>
          <a:p>
            <a:pPr marL="4445" marR="8890" indent="2540" algn="just" rtl="1">
              <a:lnSpc>
                <a:spcPct val="140000"/>
              </a:lnSpc>
              <a:spcAft>
                <a:spcPts val="0"/>
              </a:spcAft>
            </a:pPr>
            <a:r>
              <a:rPr lang="ar-SA" b="1" dirty="0">
                <a:solidFill>
                  <a:srgbClr val="000000"/>
                </a:solidFill>
                <a:ea typeface="Calibri"/>
              </a:rPr>
              <a:t>قرأ شوقي للشاعر "</a:t>
            </a:r>
            <a:r>
              <a:rPr lang="ar-SA" b="1" dirty="0" err="1">
                <a:solidFill>
                  <a:srgbClr val="000000"/>
                </a:solidFill>
                <a:ea typeface="Calibri"/>
              </a:rPr>
              <a:t>لافـونتبن</a:t>
            </a:r>
            <a:r>
              <a:rPr lang="ar-SA" b="1" dirty="0">
                <a:solidFill>
                  <a:srgbClr val="000000"/>
                </a:solidFill>
                <a:ea typeface="Calibri"/>
              </a:rPr>
              <a:t> " واطلـع  على حكاياته للأطفال ولكنه لم يقلدها ثم تضاءل اهتمامه بـأدب  الأطفـال  للأسـباب  التاليـة </a:t>
            </a:r>
            <a:r>
              <a:rPr lang="ar-SA" b="1" dirty="0">
                <a:solidFill>
                  <a:srgbClr val="000000"/>
                </a:solidFill>
                <a:ea typeface="Cambria"/>
              </a:rPr>
              <a:t>:</a:t>
            </a:r>
            <a:r>
              <a:rPr lang="ar-SA" b="1" dirty="0">
                <a:solidFill>
                  <a:srgbClr val="000000"/>
                </a:solidFill>
                <a:ea typeface="Calibri"/>
              </a:rPr>
              <a:t> </a:t>
            </a:r>
            <a:r>
              <a:rPr lang="ar-SA" b="1" dirty="0">
                <a:solidFill>
                  <a:srgbClr val="000000"/>
                </a:solidFill>
                <a:ea typeface="Cambria"/>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١ - لعدم تقدم المجتمع ككل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٢- </a:t>
            </a:r>
            <a:r>
              <a:rPr lang="ar-SA" b="1" dirty="0">
                <a:solidFill>
                  <a:srgbClr val="000000"/>
                </a:solidFill>
                <a:ea typeface="Arial"/>
              </a:rPr>
              <a:t> </a:t>
            </a:r>
            <a:r>
              <a:rPr lang="ar-SA" b="1" dirty="0">
                <a:solidFill>
                  <a:srgbClr val="000000"/>
                </a:solidFill>
                <a:ea typeface="Calibri"/>
              </a:rPr>
              <a:t>نظرة الاستخفاف لأدب الأطفال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٣ -</a:t>
            </a:r>
            <a:r>
              <a:rPr lang="ar-SA" b="1" dirty="0">
                <a:solidFill>
                  <a:srgbClr val="000000"/>
                </a:solidFill>
                <a:ea typeface="Arial"/>
              </a:rPr>
              <a:t> </a:t>
            </a:r>
            <a:r>
              <a:rPr lang="ar-SA" b="1" dirty="0">
                <a:solidFill>
                  <a:srgbClr val="000000"/>
                </a:solidFill>
                <a:ea typeface="Calibri"/>
              </a:rPr>
              <a:t> كون المجتمع مجتمع رجال. </a:t>
            </a:r>
            <a:r>
              <a:rPr lang="ar-SA" b="1" dirty="0">
                <a:solidFill>
                  <a:srgbClr val="000000"/>
                </a:solidFill>
                <a:ea typeface="Cambria"/>
              </a:rPr>
              <a:t> </a:t>
            </a:r>
            <a:endParaRPr lang="en-US" sz="1200" dirty="0">
              <a:ea typeface="Calibri"/>
              <a:cs typeface="Arial"/>
            </a:endParaRPr>
          </a:p>
          <a:p>
            <a:pPr marL="4445" marR="8890" algn="just" rtl="1">
              <a:lnSpc>
                <a:spcPct val="107000"/>
              </a:lnSpc>
              <a:spcAft>
                <a:spcPts val="475"/>
              </a:spcAft>
            </a:pPr>
            <a:r>
              <a:rPr lang="ar-SA" b="1" dirty="0">
                <a:solidFill>
                  <a:srgbClr val="000000"/>
                </a:solidFill>
                <a:ea typeface="Calibri"/>
              </a:rPr>
              <a:t>وكتب، شوقي، على فكرى" مسامرات البنات" وغيرها، وجاء كامل الكيلانـي  وكتـب  </a:t>
            </a:r>
            <a:endParaRPr lang="en-US" sz="1200" dirty="0">
              <a:ea typeface="Calibri"/>
              <a:cs typeface="Arial"/>
            </a:endParaRPr>
          </a:p>
          <a:p>
            <a:pPr marL="33020" marR="8890" indent="-28575" algn="just" rtl="1">
              <a:lnSpc>
                <a:spcPct val="140000"/>
              </a:lnSpc>
              <a:spcAft>
                <a:spcPts val="0"/>
              </a:spcAft>
            </a:pPr>
            <a:r>
              <a:rPr lang="ar-SA" b="1" dirty="0">
                <a:solidFill>
                  <a:srgbClr val="000000"/>
                </a:solidFill>
                <a:ea typeface="Calibri"/>
              </a:rPr>
              <a:t>"السندباد البحري" وكان يهدف من كتاباته ترغيب الطفل بالقراءة ليقوى ميوله وخياله ويعمـل  على صقل مواهبه، وتأثر الكيلاني بأبي العلاء المعري وشخصية جحا، وكان يستخدم أحيانـا  ألفاظا أعلى من مستوى الأطفال، لكنه لجأ لوضع مفردات لبعض الكلمات الغامضة. وقد ترك للأطفال مجموعة قصص مثل القصص العلمية وشكسـبير،  ومكتبـة  الكيلانـي،  وترجمـات </a:t>
            </a:r>
            <a:r>
              <a:rPr lang="ar-SA" b="1" dirty="0">
                <a:solidFill>
                  <a:srgbClr val="000000"/>
                </a:solidFill>
                <a:ea typeface="Cambria"/>
              </a:rPr>
              <a:t>. </a:t>
            </a:r>
            <a:endParaRPr lang="en-US" sz="1200" dirty="0">
              <a:ea typeface="Calibri"/>
              <a:cs typeface="Arial"/>
            </a:endParaRPr>
          </a:p>
          <a:p>
            <a:pPr marL="4445" marR="8890" indent="12065" algn="just" rtl="1">
              <a:lnSpc>
                <a:spcPct val="140000"/>
              </a:lnSpc>
              <a:spcAft>
                <a:spcPts val="915"/>
              </a:spcAft>
            </a:pPr>
            <a:r>
              <a:rPr lang="ar-SA" b="1" dirty="0">
                <a:solidFill>
                  <a:srgbClr val="000000"/>
                </a:solidFill>
                <a:ea typeface="Calibri"/>
              </a:rPr>
              <a:t> وفي النصف الثاني من القرن العشرين أخذت دور النشر تتنافس لتخـرج  للأطفـال  كتبـا  بطباعة جميلة وألوان زاهية، وقدمت كتبا للأطفال تتضمن قصصا وأسـاطير،  كتبـا  دينيـة،  علوما مبسطة "العالم من حولنا"، وكتبا عن حياة المجتمعات، أغاني وأناشـيد  وسلسـلة  اقـرأ  واكتب وكتبا مطبوعة بطريقة بريل. رغم أن بعضا من هذه الكتب لا يتناسـب  مـع  قـدرات  الأطفال. وتصدر دار الهلال اليوم مجلتان للأطفال. وتصـدر  دار الهـلال  اليـوم  مجلتـان  للأطفال، سمير وميكي، ويبلغ عدد الدوريات حوالي ( ٨) . </a:t>
            </a:r>
            <a:endParaRPr lang="en-US" sz="1200" dirty="0">
              <a:ea typeface="Calibri"/>
              <a:cs typeface="Arial"/>
            </a:endParaRPr>
          </a:p>
        </p:txBody>
      </p:sp>
    </p:spTree>
    <p:extLst>
      <p:ext uri="{BB962C8B-B14F-4D97-AF65-F5344CB8AC3E}">
        <p14:creationId xmlns:p14="http://schemas.microsoft.com/office/powerpoint/2010/main" xmlns="" val="59065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568952" cy="5584221"/>
          </a:xfrm>
          <a:prstGeom prst="rect">
            <a:avLst/>
          </a:prstGeom>
        </p:spPr>
        <p:txBody>
          <a:bodyPr wrap="square">
            <a:spAutoFit/>
          </a:bodyPr>
          <a:lstStyle/>
          <a:p>
            <a:pPr marL="4445" marR="79375" algn="just" rtl="1">
              <a:lnSpc>
                <a:spcPct val="150000"/>
              </a:lnSpc>
              <a:spcAft>
                <a:spcPts val="510"/>
              </a:spcAft>
            </a:pPr>
            <a:r>
              <a:rPr lang="ar-SA" b="1" dirty="0">
                <a:solidFill>
                  <a:srgbClr val="000000"/>
                </a:solidFill>
                <a:ea typeface="Calibri"/>
              </a:rPr>
              <a:t>لبنان</a:t>
            </a:r>
            <a:r>
              <a:rPr lang="ar-SA" b="1" dirty="0">
                <a:solidFill>
                  <a:srgbClr val="000000"/>
                </a:solidFill>
                <a:ea typeface="Cambria"/>
              </a:rPr>
              <a:t> :</a:t>
            </a:r>
            <a:r>
              <a:rPr lang="ar-SA" b="1" dirty="0">
                <a:solidFill>
                  <a:srgbClr val="000000"/>
                </a:solidFill>
                <a:ea typeface="Calibri"/>
              </a:rPr>
              <a:t>تميزت الكتب في لبنان بالطباعة النيقة والرسوم والألوان الجميلة الزاهية ومن  كتاب أدب الأطفال " كارمن معلوف"، كما صدر عن مركز دراسات الوحدة "ربـوع  بـلادي " سلسلة كتب مصورة لـ "شريف الراس"، وأقبلت دور النشر علـى  ترجمـة  الكتـب  الجنبيـة  وأنتجت دور المطبوعات </a:t>
            </a:r>
            <a:r>
              <a:rPr lang="ar-SA" b="1" dirty="0" err="1">
                <a:solidFill>
                  <a:srgbClr val="000000"/>
                </a:solidFill>
                <a:ea typeface="Calibri"/>
              </a:rPr>
              <a:t>كثيراﹰ</a:t>
            </a:r>
            <a:r>
              <a:rPr lang="ar-SA" b="1" dirty="0">
                <a:solidFill>
                  <a:srgbClr val="000000"/>
                </a:solidFill>
                <a:ea typeface="Calibri"/>
              </a:rPr>
              <a:t> مـن  المجـ لات مثـل  سـوبرمان،  والوطـواط  وطـرزان </a:t>
            </a:r>
            <a:r>
              <a:rPr lang="ar-SA" b="1" dirty="0">
                <a:solidFill>
                  <a:srgbClr val="000000"/>
                </a:solidFill>
                <a:ea typeface="Cambria"/>
              </a:rPr>
              <a:t>.	 </a:t>
            </a:r>
            <a:endParaRPr lang="en-US" sz="1200" dirty="0">
              <a:ea typeface="Calibri"/>
              <a:cs typeface="Arial"/>
            </a:endParaRPr>
          </a:p>
          <a:p>
            <a:pPr marL="5715" marR="8890" indent="26670" algn="just" rtl="1">
              <a:lnSpc>
                <a:spcPct val="137000"/>
              </a:lnSpc>
              <a:spcAft>
                <a:spcPts val="955"/>
              </a:spcAft>
            </a:pPr>
            <a:r>
              <a:rPr lang="ar-SA" b="1" dirty="0">
                <a:solidFill>
                  <a:srgbClr val="000000"/>
                </a:solidFill>
                <a:ea typeface="Calibri"/>
              </a:rPr>
              <a:t>سورية</a:t>
            </a:r>
            <a:r>
              <a:rPr lang="ar-SA" b="1" dirty="0">
                <a:solidFill>
                  <a:srgbClr val="000000"/>
                </a:solidFill>
                <a:ea typeface="Cambria"/>
              </a:rPr>
              <a:t> :</a:t>
            </a:r>
            <a:r>
              <a:rPr lang="ar-SA" b="1" dirty="0">
                <a:solidFill>
                  <a:srgbClr val="000000"/>
                </a:solidFill>
                <a:ea typeface="Calibri"/>
              </a:rPr>
              <a:t>أخذت مطبوعات الأطفال تنتشر في سوريا بشكل ملحوظ ومن أشهر كتاب الأطفـال،  "زكريا تامر" الذي كتب حوالي (١٠٠) قصة للأطفال وأخر مجموعة صدرت له هـي  "لمـاذا  سكت النهر" وقد ظهر كتاب آخرون منهم "معين بسيسو" و"سليمان العيسـى " وتصـدر  فـي  سوريا مجلة "أسامة" للأطفال</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5715" marR="73025" algn="just" rtl="1">
              <a:lnSpc>
                <a:spcPct val="137000"/>
              </a:lnSpc>
              <a:spcAft>
                <a:spcPts val="955"/>
              </a:spcAft>
            </a:pPr>
            <a:r>
              <a:rPr lang="ar-SA" b="1" dirty="0">
                <a:solidFill>
                  <a:srgbClr val="000000"/>
                </a:solidFill>
                <a:ea typeface="Calibri"/>
              </a:rPr>
              <a:t>العراق</a:t>
            </a:r>
            <a:r>
              <a:rPr lang="ar-SA" b="1" dirty="0">
                <a:solidFill>
                  <a:srgbClr val="000000"/>
                </a:solidFill>
                <a:ea typeface="Cambria"/>
              </a:rPr>
              <a:t> :</a:t>
            </a:r>
            <a:r>
              <a:rPr lang="ar-SA" b="1" dirty="0">
                <a:solidFill>
                  <a:srgbClr val="000000"/>
                </a:solidFill>
                <a:ea typeface="Calibri"/>
              </a:rPr>
              <a:t>بدأ الاهتمام بالطفل ككل، وذلك بوضع خطة شاملة دخلت حيز التنفيذ لتأسيس دور حضانة ومدارس ونوادي، وهناك اهتمام بالطفل في الإذاعة والتلفزيون، وتصـدر  فـي  العراق مجلة "مجلتي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94615" algn="just" rtl="1">
              <a:lnSpc>
                <a:spcPct val="107000"/>
              </a:lnSpc>
              <a:spcAft>
                <a:spcPts val="485"/>
              </a:spcAft>
            </a:pPr>
            <a:r>
              <a:rPr lang="ar-SA" b="1" dirty="0">
                <a:solidFill>
                  <a:srgbClr val="000000"/>
                </a:solidFill>
                <a:ea typeface="Calibri"/>
              </a:rPr>
              <a:t>الكويت</a:t>
            </a:r>
            <a:r>
              <a:rPr lang="ar-SA" b="1" dirty="0">
                <a:solidFill>
                  <a:srgbClr val="000000"/>
                </a:solidFill>
                <a:ea typeface="Cambria"/>
              </a:rPr>
              <a:t> :</a:t>
            </a:r>
            <a:r>
              <a:rPr lang="ar-SA" b="1" dirty="0">
                <a:solidFill>
                  <a:srgbClr val="000000"/>
                </a:solidFill>
                <a:ea typeface="Calibri"/>
              </a:rPr>
              <a:t>هناك اهتمـام  كبيـر  بالأطفـال،  ويوجـد  بهـا  مجلـة  "سـعد " للأطفـال </a:t>
            </a:r>
            <a:r>
              <a:rPr lang="ar-SA" b="1" dirty="0">
                <a:solidFill>
                  <a:srgbClr val="000000"/>
                </a:solidFill>
                <a:ea typeface="Cambria"/>
              </a:rPr>
              <a:t>. </a:t>
            </a:r>
            <a:endParaRPr lang="en-US" sz="1200" dirty="0">
              <a:ea typeface="Calibri"/>
              <a:cs typeface="Arial"/>
            </a:endParaRPr>
          </a:p>
          <a:p>
            <a:pPr marL="43180" indent="-6350" algn="just" rtl="1">
              <a:lnSpc>
                <a:spcPct val="107000"/>
              </a:lnSpc>
              <a:spcAft>
                <a:spcPts val="1435"/>
              </a:spcAft>
            </a:pPr>
            <a:r>
              <a:rPr lang="ar-SA" b="1" dirty="0">
                <a:solidFill>
                  <a:srgbClr val="000000"/>
                </a:solidFill>
                <a:ea typeface="Calibri"/>
              </a:rPr>
              <a:t>الجزائر</a:t>
            </a:r>
            <a:r>
              <a:rPr lang="ar-SA" b="1" dirty="0">
                <a:solidFill>
                  <a:srgbClr val="000000"/>
                </a:solidFill>
                <a:ea typeface="Cambria"/>
              </a:rPr>
              <a:t> :</a:t>
            </a:r>
            <a:r>
              <a:rPr lang="ar-SA" b="1" dirty="0">
                <a:solidFill>
                  <a:srgbClr val="000000"/>
                </a:solidFill>
                <a:ea typeface="Calibri"/>
              </a:rPr>
              <a:t>تصدر كتبا للأطفال باسم "سلسلة الأب كستور</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a:p>
            <a:pPr marL="4445" marR="76200" algn="just" rtl="1">
              <a:lnSpc>
                <a:spcPct val="140000"/>
              </a:lnSpc>
              <a:spcAft>
                <a:spcPts val="915"/>
              </a:spcAft>
            </a:pPr>
            <a:r>
              <a:rPr lang="ar-SA" b="1" dirty="0">
                <a:solidFill>
                  <a:srgbClr val="000000"/>
                </a:solidFill>
                <a:ea typeface="Calibri"/>
              </a:rPr>
              <a:t>تونس</a:t>
            </a:r>
            <a:r>
              <a:rPr lang="ar-SA" b="1" dirty="0">
                <a:solidFill>
                  <a:srgbClr val="000000"/>
                </a:solidFill>
                <a:ea typeface="Cambria"/>
              </a:rPr>
              <a:t> :</a:t>
            </a:r>
            <a:r>
              <a:rPr lang="ar-SA" b="1" dirty="0">
                <a:solidFill>
                  <a:srgbClr val="000000"/>
                </a:solidFill>
                <a:ea typeface="Calibri"/>
              </a:rPr>
              <a:t>توجد فيها مجلتان للشباب "</a:t>
            </a:r>
            <a:r>
              <a:rPr lang="ar-SA" b="1" dirty="0" err="1">
                <a:solidFill>
                  <a:srgbClr val="000000"/>
                </a:solidFill>
                <a:ea typeface="Calibri"/>
              </a:rPr>
              <a:t>شهلول</a:t>
            </a:r>
            <a:r>
              <a:rPr lang="ar-SA" b="1" dirty="0">
                <a:solidFill>
                  <a:srgbClr val="000000"/>
                </a:solidFill>
                <a:ea typeface="Calibri"/>
              </a:rPr>
              <a:t> وعرفان" وقد ظهر في تونس عدد كم كتاب الطفل مثل "محمد العروسي</a:t>
            </a:r>
            <a:r>
              <a:rPr lang="ar-SA" b="1" dirty="0">
                <a:solidFill>
                  <a:srgbClr val="000000"/>
                </a:solidFill>
                <a:ea typeface="Cambria"/>
              </a:rPr>
              <a:t>."</a:t>
            </a:r>
            <a:r>
              <a:rPr lang="ar-SA"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394697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712968" cy="6416628"/>
          </a:xfrm>
          <a:prstGeom prst="rect">
            <a:avLst/>
          </a:prstGeom>
        </p:spPr>
        <p:txBody>
          <a:bodyPr wrap="square">
            <a:spAutoFit/>
          </a:bodyPr>
          <a:lstStyle/>
          <a:p>
            <a:pPr marL="4445" marR="8890" algn="just" rtl="1">
              <a:lnSpc>
                <a:spcPct val="140000"/>
              </a:lnSpc>
              <a:spcAft>
                <a:spcPts val="1080"/>
              </a:spcAft>
            </a:pPr>
            <a:r>
              <a:rPr lang="ar-SA" b="1" dirty="0">
                <a:solidFill>
                  <a:srgbClr val="000000"/>
                </a:solidFill>
                <a:ea typeface="Calibri"/>
              </a:rPr>
              <a:t>ليبيـا</a:t>
            </a:r>
            <a:r>
              <a:rPr lang="ar-SA" b="1" dirty="0">
                <a:solidFill>
                  <a:srgbClr val="000000"/>
                </a:solidFill>
                <a:ea typeface="Cambria"/>
              </a:rPr>
              <a:t> :</a:t>
            </a:r>
            <a:r>
              <a:rPr lang="ar-SA" b="1" dirty="0">
                <a:solidFill>
                  <a:srgbClr val="000000"/>
                </a:solidFill>
                <a:ea typeface="Calibri"/>
              </a:rPr>
              <a:t>كتـب يوسـف الشـريف ومحمـود فهمـي " قصـص ليبيـة للأطفـال</a:t>
            </a:r>
            <a:r>
              <a:rPr lang="ar-SA" b="1" dirty="0">
                <a:solidFill>
                  <a:srgbClr val="000000"/>
                </a:solidFill>
                <a:ea typeface="Cambria"/>
              </a:rPr>
              <a:t>." </a:t>
            </a:r>
            <a:r>
              <a:rPr lang="ar-SA" b="1" dirty="0">
                <a:solidFill>
                  <a:srgbClr val="000000"/>
                </a:solidFill>
                <a:ea typeface="Calibri"/>
              </a:rPr>
              <a:t>البحــرين</a:t>
            </a:r>
            <a:r>
              <a:rPr lang="ar-SA" b="1" dirty="0">
                <a:solidFill>
                  <a:srgbClr val="000000"/>
                </a:solidFill>
                <a:ea typeface="Cambria"/>
              </a:rPr>
              <a:t> :</a:t>
            </a:r>
            <a:r>
              <a:rPr lang="ar-SA" b="1" dirty="0">
                <a:solidFill>
                  <a:srgbClr val="000000"/>
                </a:solidFill>
                <a:ea typeface="Calibri"/>
              </a:rPr>
              <a:t>ظهــر بعــض الكتــاب المهتمــين بالطفــل مثــل "حميــدة خمــيس</a:t>
            </a:r>
            <a:r>
              <a:rPr lang="ar-SA" b="1" dirty="0">
                <a:solidFill>
                  <a:srgbClr val="000000"/>
                </a:solidFill>
                <a:ea typeface="Cambria"/>
              </a:rPr>
              <a:t>." </a:t>
            </a:r>
            <a:r>
              <a:rPr lang="ar-SA" b="1" dirty="0">
                <a:solidFill>
                  <a:srgbClr val="000000"/>
                </a:solidFill>
                <a:ea typeface="Calibri"/>
              </a:rPr>
              <a:t>الأردن وفلسطين</a:t>
            </a:r>
            <a:r>
              <a:rPr lang="ar-SA" b="1" dirty="0">
                <a:solidFill>
                  <a:srgbClr val="000000"/>
                </a:solidFill>
                <a:ea typeface="Cambria"/>
              </a:rPr>
              <a:t> :</a:t>
            </a:r>
            <a:r>
              <a:rPr lang="ar-SA" b="1" dirty="0">
                <a:solidFill>
                  <a:srgbClr val="000000"/>
                </a:solidFill>
                <a:ea typeface="Calibri"/>
              </a:rPr>
              <a:t>بدأت محاولات الكتابة للأطفال في العشرينات، وفي الأربعينات جمع محمد إسعاف النشاشيبي أناشيد الأطفال في كتاب " البستان"، واصدر اسحق الحسيني، "الكلب الوفي" وألف راضي عبد الهادي قصة للأطفال بعنوان "خالد وفاتنة" وتميزت هذه الفترة بقلة الإنتاج.</a:t>
            </a:r>
            <a:r>
              <a:rPr lang="ar-SA" b="1" dirty="0">
                <a:solidFill>
                  <a:srgbClr val="000000"/>
                </a:solidFill>
                <a:ea typeface="Cambria"/>
              </a:rPr>
              <a:t>  </a:t>
            </a:r>
            <a:r>
              <a:rPr lang="ar-SA" b="1" dirty="0">
                <a:solidFill>
                  <a:srgbClr val="000000"/>
                </a:solidFill>
                <a:ea typeface="Calibri"/>
              </a:rPr>
              <a:t>وفي الخمسينات أصدر </a:t>
            </a:r>
            <a:r>
              <a:rPr lang="ar-SA" b="1" dirty="0" err="1">
                <a:solidFill>
                  <a:srgbClr val="000000"/>
                </a:solidFill>
                <a:ea typeface="Calibri"/>
              </a:rPr>
              <a:t>روكس</a:t>
            </a:r>
            <a:r>
              <a:rPr lang="ar-SA" b="1" dirty="0">
                <a:solidFill>
                  <a:srgbClr val="000000"/>
                </a:solidFill>
                <a:ea typeface="Calibri"/>
              </a:rPr>
              <a:t> </a:t>
            </a:r>
            <a:r>
              <a:rPr lang="ar-SA" b="1" dirty="0" err="1">
                <a:solidFill>
                  <a:srgbClr val="000000"/>
                </a:solidFill>
                <a:ea typeface="Calibri"/>
              </a:rPr>
              <a:t>العزيزي</a:t>
            </a:r>
            <a:r>
              <a:rPr lang="ar-SA" b="1" dirty="0">
                <a:solidFill>
                  <a:srgbClr val="000000"/>
                </a:solidFill>
                <a:ea typeface="Calibri"/>
              </a:rPr>
              <a:t> كتاب "الزنابق" للصف التمهيدي. وفي الستينات كتب العديد من الكتاب للأطفال مثل حسني فريز ونبيل صوالحة الذي كتب "رحلتـي  الملونـة  فـي  الأردن" ويوجد الآن كتاب طفل متخصصون في الأردن مثل "روضة فرخ الهدهد" التي أخذت على عاتقها كتابة سلسلة حكايات بطولية بدأتها بقصة عز الدين القسام. ومن مجـلات  الطفـل  مجلة "سامر" و"طارق والحقيقة أن هناك اهتمام كبير بأدب الأطفال في البلاد العربية، ولكنـه  يحتاج لمزيد من الدراسة والتخطيط، ومراعاة لنمو الأطفال وقدراتهم وميولهم، والابتعاد عـن  نقل الكتب الأجنبية </a:t>
            </a:r>
            <a:r>
              <a:rPr lang="ar-SA" b="1" dirty="0" err="1">
                <a:solidFill>
                  <a:srgbClr val="000000"/>
                </a:solidFill>
                <a:ea typeface="Calibri"/>
              </a:rPr>
              <a:t>حرفياﹰ</a:t>
            </a:r>
            <a:r>
              <a:rPr lang="ar-SA" b="1" dirty="0">
                <a:solidFill>
                  <a:srgbClr val="000000"/>
                </a:solidFill>
                <a:ea typeface="Calibri"/>
              </a:rPr>
              <a:t> للغة العربية</a:t>
            </a:r>
            <a:r>
              <a:rPr lang="ar-SA" b="1" dirty="0">
                <a:solidFill>
                  <a:srgbClr val="000000"/>
                </a:solidFill>
                <a:ea typeface="Cambria"/>
              </a:rPr>
              <a:t>(</a:t>
            </a:r>
            <a:r>
              <a:rPr lang="ar-SA" b="1" dirty="0">
                <a:solidFill>
                  <a:srgbClr val="000000"/>
                </a:solidFill>
                <a:ea typeface="Times New Roman"/>
              </a:rPr>
              <a:t> حنان عبد </a:t>
            </a:r>
            <a:r>
              <a:rPr lang="ar-SA" b="1" dirty="0" err="1">
                <a:solidFill>
                  <a:srgbClr val="000000"/>
                </a:solidFill>
                <a:ea typeface="Times New Roman"/>
              </a:rPr>
              <a:t>الحمید</a:t>
            </a:r>
            <a:r>
              <a:rPr lang="ar-SA" b="1" dirty="0">
                <a:solidFill>
                  <a:srgbClr val="000000"/>
                </a:solidFill>
                <a:ea typeface="Times New Roman"/>
              </a:rPr>
              <a:t> العناني، ١٩٩٦، ٨٠).</a:t>
            </a:r>
            <a:r>
              <a:rPr lang="ar-SA" b="1" dirty="0">
                <a:solidFill>
                  <a:srgbClr val="000000"/>
                </a:solidFill>
                <a:ea typeface="Calibri"/>
              </a:rPr>
              <a:t>  </a:t>
            </a:r>
            <a:endParaRPr lang="en-US" b="1" dirty="0" smtClean="0">
              <a:solidFill>
                <a:srgbClr val="000000"/>
              </a:solidFill>
              <a:ea typeface="Calibri"/>
            </a:endParaRPr>
          </a:p>
          <a:p>
            <a:pPr marL="4445" marR="8890" algn="just" rtl="1">
              <a:lnSpc>
                <a:spcPct val="140000"/>
              </a:lnSpc>
              <a:spcAft>
                <a:spcPts val="1080"/>
              </a:spcAft>
            </a:pPr>
            <a:r>
              <a:rPr lang="ar-SA" b="1" dirty="0">
                <a:solidFill>
                  <a:srgbClr val="000000"/>
                </a:solidFill>
                <a:ea typeface="Calibri"/>
              </a:rPr>
              <a:t>أه</a:t>
            </a:r>
            <a:r>
              <a:rPr lang="ar-SA" sz="2000" b="1" dirty="0">
                <a:solidFill>
                  <a:srgbClr val="000000"/>
                </a:solidFill>
                <a:ea typeface="Calibri"/>
              </a:rPr>
              <a:t>مية أدب الأطفال في العصر الحالي:  </a:t>
            </a:r>
            <a:endParaRPr lang="en-US" sz="1400" b="1" dirty="0">
              <a:ea typeface="Calibri"/>
              <a:cs typeface="Arial"/>
            </a:endParaRPr>
          </a:p>
          <a:p>
            <a:pPr marR="57785" algn="just" rtl="1">
              <a:lnSpc>
                <a:spcPct val="137000"/>
              </a:lnSpc>
              <a:spcAft>
                <a:spcPts val="5"/>
              </a:spcAft>
            </a:pPr>
            <a:r>
              <a:rPr lang="ar-SA" b="1" dirty="0">
                <a:solidFill>
                  <a:srgbClr val="000000"/>
                </a:solidFill>
                <a:ea typeface="Calibri"/>
              </a:rPr>
              <a:t>إذا كانت هذه هي البدايات الأولي لنشأة أدب الطفل فإن النشأة الحديثـة  لهـذا  الأدب جاءت متزامنة مع مجيء العصر الحديث وامتداد الآفاق أمام الدراسات الإنسانية على مختلف أشكالها وصورها وبدأ أدب الأطفال يظهر بصورة مبلورة محددة في القرن السابع عشر فـي أوروبا وبالخصوص في ايطاليا وفرنسا وانجلترا وألمانيا وغيرها من الدول الأوروبية وكـذا في روسيا وأمريكا.  </a:t>
            </a:r>
            <a:endParaRPr lang="en-US" sz="1200" dirty="0">
              <a:ea typeface="Calibri"/>
              <a:cs typeface="Arial"/>
            </a:endParaRPr>
          </a:p>
          <a:p>
            <a:pPr marL="4445" marR="8890" algn="just" rtl="1">
              <a:lnSpc>
                <a:spcPct val="140000"/>
              </a:lnSpc>
              <a:spcAft>
                <a:spcPts val="1080"/>
              </a:spcAft>
            </a:pPr>
            <a:endParaRPr lang="en-US" sz="1200" dirty="0">
              <a:ea typeface="Calibri"/>
              <a:cs typeface="Arial"/>
            </a:endParaRPr>
          </a:p>
        </p:txBody>
      </p:sp>
    </p:spTree>
    <p:extLst>
      <p:ext uri="{BB962C8B-B14F-4D97-AF65-F5344CB8AC3E}">
        <p14:creationId xmlns:p14="http://schemas.microsoft.com/office/powerpoint/2010/main" xmlns="" val="284559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425" y="-81450"/>
            <a:ext cx="8784976" cy="6981014"/>
          </a:xfrm>
          <a:prstGeom prst="rect">
            <a:avLst/>
          </a:prstGeom>
        </p:spPr>
        <p:txBody>
          <a:bodyPr wrap="square">
            <a:spAutoFit/>
          </a:bodyPr>
          <a:lstStyle/>
          <a:p>
            <a:pPr marR="8890" algn="just" rtl="1">
              <a:lnSpc>
                <a:spcPct val="140000"/>
              </a:lnSpc>
              <a:spcAft>
                <a:spcPts val="25"/>
              </a:spcAft>
            </a:pPr>
            <a:r>
              <a:rPr lang="ar-SA" b="1" dirty="0">
                <a:solidFill>
                  <a:srgbClr val="000000"/>
                </a:solidFill>
                <a:ea typeface="Calibri"/>
              </a:rPr>
              <a:t>وإذا كان أدب الطفل كان قد خرج في بداياته في شكل حكاية أو هدهدة للنوم. فـإن  مفهوم أدب الطفل قد تغير في عصرنا الحاضر، فبدلا من التركيز علي حفظ التراث ونقله إلي الصغار علي شكل قصة أو نشيد أو أغنية أو معلومة، أصبح متعدد الأهداف وعلي رأس تلـك  الأهداف تعويد الصغار علي أسلوب التفكير العلمي، وهذا الهدف ليس بالمهمة السـهلة  نظـرا  لاعتماد الكثير من كتاب الطفل علي أساليب تفكير قديمة غير علمية، وهي كتابـات  وأفكـار  منحازة لحزب ما، للميول والرغبات دون الاهتمام جيدا بالمعايير العلمية والصـدق  للارتقـاء  بالأطفال مع أن أهم واجبات الأديب الملتزم الاهتمام بأسلوب التفكير العلمي والدقـة  والأمانـة  في تقديم أدب راق </a:t>
            </a:r>
            <a:r>
              <a:rPr lang="ar-SA" b="1" dirty="0" err="1">
                <a:solidFill>
                  <a:srgbClr val="000000"/>
                </a:solidFill>
                <a:ea typeface="Calibri"/>
              </a:rPr>
              <a:t>يتماشي</a:t>
            </a:r>
            <a:r>
              <a:rPr lang="ar-SA" b="1" dirty="0">
                <a:solidFill>
                  <a:srgbClr val="000000"/>
                </a:solidFill>
                <a:ea typeface="Calibri"/>
              </a:rPr>
              <a:t> مع عقلية الصغار لتطوير قدراتهم وتجديد إبداعاتهم.  </a:t>
            </a:r>
            <a:endParaRPr lang="en-US" sz="1200" dirty="0">
              <a:ea typeface="Calibri"/>
              <a:cs typeface="Arial"/>
            </a:endParaRPr>
          </a:p>
          <a:p>
            <a:pPr marL="5715" marR="8890" algn="just" rtl="1">
              <a:lnSpc>
                <a:spcPct val="137000"/>
              </a:lnSpc>
              <a:spcAft>
                <a:spcPts val="20"/>
              </a:spcAft>
            </a:pPr>
            <a:r>
              <a:rPr lang="ar-SA" b="1" dirty="0">
                <a:solidFill>
                  <a:srgbClr val="000000"/>
                </a:solidFill>
                <a:ea typeface="Times New Roman"/>
              </a:rPr>
              <a:t>فأدب الطفل كنصوص</a:t>
            </a:r>
            <a:r>
              <a:rPr lang="ar-SA" b="1" dirty="0">
                <a:solidFill>
                  <a:srgbClr val="000000"/>
                </a:solidFill>
                <a:ea typeface="Verdana"/>
              </a:rPr>
              <a:t> </a:t>
            </a:r>
            <a:r>
              <a:rPr lang="ar-SA" b="1" dirty="0" err="1">
                <a:solidFill>
                  <a:srgbClr val="000000"/>
                </a:solidFill>
                <a:ea typeface="Times New Roman"/>
              </a:rPr>
              <a:t>إبداعیة</a:t>
            </a:r>
            <a:r>
              <a:rPr lang="ar-SA" b="1" dirty="0">
                <a:solidFill>
                  <a:srgbClr val="000000"/>
                </a:solidFill>
                <a:ea typeface="Times New Roman"/>
              </a:rPr>
              <a:t> تحمل خبرات </a:t>
            </a:r>
            <a:r>
              <a:rPr lang="ar-SA" b="1" dirty="0" err="1">
                <a:solidFill>
                  <a:srgbClr val="000000"/>
                </a:solidFill>
                <a:ea typeface="Times New Roman"/>
              </a:rPr>
              <a:t>لغویة</a:t>
            </a:r>
            <a:r>
              <a:rPr lang="ar-SA" b="1" dirty="0">
                <a:solidFill>
                  <a:srgbClr val="000000"/>
                </a:solidFill>
                <a:ea typeface="Times New Roman"/>
              </a:rPr>
              <a:t> موجهة للأطفال </a:t>
            </a:r>
            <a:r>
              <a:rPr lang="ar-SA" b="1" dirty="0" err="1">
                <a:solidFill>
                  <a:srgbClr val="000000"/>
                </a:solidFill>
                <a:ea typeface="Times New Roman"/>
              </a:rPr>
              <a:t>یقصد</a:t>
            </a:r>
            <a:r>
              <a:rPr lang="ar-SA" b="1" dirty="0">
                <a:solidFill>
                  <a:srgbClr val="000000"/>
                </a:solidFill>
                <a:ea typeface="Times New Roman"/>
              </a:rPr>
              <a:t> </a:t>
            </a:r>
            <a:r>
              <a:rPr lang="ar-SA" b="1" dirty="0" err="1">
                <a:solidFill>
                  <a:srgbClr val="000000"/>
                </a:solidFill>
                <a:ea typeface="Times New Roman"/>
              </a:rPr>
              <a:t>بھا</a:t>
            </a:r>
            <a:r>
              <a:rPr lang="ar-SA" b="1" dirty="0">
                <a:solidFill>
                  <a:srgbClr val="000000"/>
                </a:solidFill>
                <a:ea typeface="Times New Roman"/>
              </a:rPr>
              <a:t> </a:t>
            </a:r>
            <a:r>
              <a:rPr lang="ar-SA" b="1" dirty="0" err="1">
                <a:solidFill>
                  <a:srgbClr val="000000"/>
                </a:solidFill>
                <a:ea typeface="Times New Roman"/>
              </a:rPr>
              <a:t>التربیة</a:t>
            </a:r>
            <a:r>
              <a:rPr lang="ar-SA" b="1" dirty="0">
                <a:solidFill>
                  <a:srgbClr val="000000"/>
                </a:solidFill>
                <a:ea typeface="Times New Roman"/>
              </a:rPr>
              <a:t> </a:t>
            </a:r>
            <a:r>
              <a:rPr lang="ar-SA" b="1" dirty="0" err="1">
                <a:solidFill>
                  <a:srgbClr val="000000"/>
                </a:solidFill>
                <a:ea typeface="Times New Roman"/>
              </a:rPr>
              <a:t>الاجتماعیة</a:t>
            </a:r>
            <a:r>
              <a:rPr lang="ar-SA" b="1" dirty="0">
                <a:solidFill>
                  <a:srgbClr val="000000"/>
                </a:solidFill>
                <a:ea typeface="Times New Roman"/>
              </a:rPr>
              <a:t> </a:t>
            </a:r>
            <a:r>
              <a:rPr lang="ar-SA" b="1" dirty="0" err="1">
                <a:solidFill>
                  <a:srgbClr val="000000"/>
                </a:solidFill>
                <a:ea typeface="Times New Roman"/>
              </a:rPr>
              <a:t>والنفسیة</a:t>
            </a:r>
            <a:r>
              <a:rPr lang="ar-SA" b="1" dirty="0">
                <a:solidFill>
                  <a:srgbClr val="000000"/>
                </a:solidFill>
                <a:ea typeface="Verdana"/>
              </a:rPr>
              <a:t> </a:t>
            </a:r>
            <a:r>
              <a:rPr lang="ar-SA" b="1" dirty="0" err="1">
                <a:solidFill>
                  <a:srgbClr val="000000"/>
                </a:solidFill>
                <a:ea typeface="Times New Roman"/>
              </a:rPr>
              <a:t>والتربویة</a:t>
            </a:r>
            <a:r>
              <a:rPr lang="ar-SA" b="1" dirty="0">
                <a:solidFill>
                  <a:srgbClr val="000000"/>
                </a:solidFill>
                <a:ea typeface="Times New Roman"/>
              </a:rPr>
              <a:t> </a:t>
            </a:r>
            <a:r>
              <a:rPr lang="ar-SA" b="1" dirty="0" err="1">
                <a:solidFill>
                  <a:srgbClr val="000000"/>
                </a:solidFill>
                <a:ea typeface="Times New Roman"/>
              </a:rPr>
              <a:t>والفنیة</a:t>
            </a:r>
            <a:r>
              <a:rPr lang="ar-SA" b="1" dirty="0">
                <a:solidFill>
                  <a:srgbClr val="000000"/>
                </a:solidFill>
                <a:ea typeface="Times New Roman"/>
              </a:rPr>
              <a:t> </a:t>
            </a:r>
            <a:r>
              <a:rPr lang="ar-SA" b="1" dirty="0" err="1">
                <a:solidFill>
                  <a:srgbClr val="000000"/>
                </a:solidFill>
                <a:ea typeface="Times New Roman"/>
              </a:rPr>
              <a:t>والجمالیة</a:t>
            </a:r>
            <a:r>
              <a:rPr lang="ar-SA" b="1" dirty="0">
                <a:solidFill>
                  <a:srgbClr val="000000"/>
                </a:solidFill>
                <a:ea typeface="Times New Roman"/>
              </a:rPr>
              <a:t> , فضلاً عن </a:t>
            </a:r>
            <a:r>
              <a:rPr lang="ar-SA" b="1" dirty="0" err="1">
                <a:solidFill>
                  <a:srgbClr val="000000"/>
                </a:solidFill>
                <a:ea typeface="Times New Roman"/>
              </a:rPr>
              <a:t>التنمیة</a:t>
            </a:r>
            <a:r>
              <a:rPr lang="ar-SA" b="1" dirty="0">
                <a:solidFill>
                  <a:srgbClr val="000000"/>
                </a:solidFill>
                <a:ea typeface="Times New Roman"/>
              </a:rPr>
              <a:t> </a:t>
            </a:r>
            <a:r>
              <a:rPr lang="ar-SA" b="1" dirty="0" err="1">
                <a:solidFill>
                  <a:srgbClr val="000000"/>
                </a:solidFill>
                <a:ea typeface="Times New Roman"/>
              </a:rPr>
              <a:t>العلمیة</a:t>
            </a:r>
            <a:r>
              <a:rPr lang="ar-SA" b="1" dirty="0">
                <a:solidFill>
                  <a:srgbClr val="000000"/>
                </a:solidFill>
                <a:ea typeface="Times New Roman"/>
              </a:rPr>
              <a:t> </a:t>
            </a:r>
            <a:r>
              <a:rPr lang="ar-SA" b="1" dirty="0" err="1">
                <a:solidFill>
                  <a:srgbClr val="000000"/>
                </a:solidFill>
                <a:ea typeface="Times New Roman"/>
              </a:rPr>
              <a:t>والفكریة</a:t>
            </a:r>
            <a:r>
              <a:rPr lang="ar-SA" b="1" dirty="0">
                <a:solidFill>
                  <a:srgbClr val="000000"/>
                </a:solidFill>
                <a:ea typeface="Times New Roman"/>
              </a:rPr>
              <a:t> </a:t>
            </a:r>
            <a:r>
              <a:rPr lang="ar-SA" b="1" dirty="0" err="1">
                <a:solidFill>
                  <a:srgbClr val="000000"/>
                </a:solidFill>
                <a:ea typeface="Times New Roman"/>
              </a:rPr>
              <a:t>واللغویة</a:t>
            </a:r>
            <a:r>
              <a:rPr lang="ar-SA" b="1" dirty="0">
                <a:solidFill>
                  <a:srgbClr val="000000"/>
                </a:solidFill>
                <a:ea typeface="Verdana"/>
              </a:rPr>
              <a:t> </a:t>
            </a:r>
            <a:r>
              <a:rPr lang="ar-SA" b="1" dirty="0" err="1">
                <a:solidFill>
                  <a:srgbClr val="000000"/>
                </a:solidFill>
                <a:ea typeface="Times New Roman"/>
              </a:rPr>
              <a:t>ومستویات</a:t>
            </a:r>
            <a:r>
              <a:rPr lang="ar-SA" b="1" dirty="0">
                <a:solidFill>
                  <a:srgbClr val="000000"/>
                </a:solidFill>
                <a:ea typeface="Times New Roman"/>
              </a:rPr>
              <a:t> </a:t>
            </a:r>
            <a:r>
              <a:rPr lang="ar-SA" b="1" dirty="0" err="1">
                <a:solidFill>
                  <a:srgbClr val="000000"/>
                </a:solidFill>
                <a:ea typeface="Times New Roman"/>
              </a:rPr>
              <a:t>التخییل</a:t>
            </a:r>
            <a:r>
              <a:rPr lang="ar-SA" b="1" dirty="0">
                <a:solidFill>
                  <a:srgbClr val="000000"/>
                </a:solidFill>
                <a:ea typeface="Times New Roman"/>
              </a:rPr>
              <a:t>, من خلال  </a:t>
            </a:r>
            <a:r>
              <a:rPr lang="ar-SA" b="1" dirty="0" err="1">
                <a:solidFill>
                  <a:srgbClr val="000000"/>
                </a:solidFill>
                <a:ea typeface="Times New Roman"/>
              </a:rPr>
              <a:t>تقدیم</a:t>
            </a:r>
            <a:r>
              <a:rPr lang="ar-SA" b="1" dirty="0">
                <a:solidFill>
                  <a:srgbClr val="000000"/>
                </a:solidFill>
                <a:ea typeface="Times New Roman"/>
              </a:rPr>
              <a:t> خبرة </a:t>
            </a:r>
            <a:r>
              <a:rPr lang="ar-SA" b="1" dirty="0" err="1">
                <a:solidFill>
                  <a:srgbClr val="000000"/>
                </a:solidFill>
                <a:ea typeface="Times New Roman"/>
              </a:rPr>
              <a:t>لغویة</a:t>
            </a:r>
            <a:r>
              <a:rPr lang="ar-SA" b="1" dirty="0">
                <a:solidFill>
                  <a:srgbClr val="000000"/>
                </a:solidFill>
                <a:ea typeface="Times New Roman"/>
              </a:rPr>
              <a:t> تتناسب مع عمر الطفل ومستواه الإدراك ي</a:t>
            </a:r>
            <a:r>
              <a:rPr lang="ar-SA" b="1" dirty="0">
                <a:solidFill>
                  <a:srgbClr val="000000"/>
                </a:solidFill>
                <a:ea typeface="Verdana"/>
              </a:rPr>
              <a:t> </a:t>
            </a:r>
            <a:r>
              <a:rPr lang="ar-SA" b="1" dirty="0">
                <a:solidFill>
                  <a:srgbClr val="000000"/>
                </a:solidFill>
                <a:ea typeface="Times New Roman"/>
              </a:rPr>
              <a:t>بأسلوب </a:t>
            </a:r>
            <a:r>
              <a:rPr lang="ar-SA" b="1" dirty="0" err="1">
                <a:solidFill>
                  <a:srgbClr val="000000"/>
                </a:solidFill>
                <a:ea typeface="Times New Roman"/>
              </a:rPr>
              <a:t>جمیل</a:t>
            </a:r>
            <a:r>
              <a:rPr lang="ar-SA" b="1" dirty="0">
                <a:solidFill>
                  <a:srgbClr val="000000"/>
                </a:solidFill>
                <a:ea typeface="Times New Roman"/>
              </a:rPr>
              <a:t> ومشوق ومناسب</a:t>
            </a:r>
            <a:r>
              <a:rPr lang="ar-SA" b="1" dirty="0">
                <a:solidFill>
                  <a:srgbClr val="000000"/>
                </a:solidFill>
                <a:ea typeface="Calibri"/>
              </a:rPr>
              <a:t>. وترجع أهمية أدب الأطفال إلى أنه أداة مـن  أدوات تنشـئة  الطفولة التي تعتبر عماد المستقبل وأساسه وهو يساهم في بناء شخصية الطفل التي يقوم عليها المستقبل. إن أدب الأطفال يوجد حيث توجد الطفولة لكنه لم يحظ قديما بالدراسـة  والتسـجيل  والتبويب وخاصة أن أدب الأطفال في السنوات الأولي كان من واجبات الأسـرة،  الجـدة،  أو الأم أو الأب وغيرهم من أفراد الأسرة، ولذلك كان خاضـعا  للاجتهـاد  الشخصـي  والتقليـد  وتوارث التراث جيلا بعد جيل، شأنه في ذلك شأن الكثير من روايات وأشعار الكبـار  التـي  يتناقلها الرواة المتخصصون. بل حتى الشعوب والأمم التي أسهمت بنصيب في تـراث  العـالم  القصصي، كالهند والفرس والعرب والإغريق، لم يذكر لنا التاريخ أنها عنيـت  بتسـجيل  أدب خاص بالأطفال، وكان كل ما وصل إلينا من تراث تلك الأمم موجهـا  إلـي  الكبـار  أساسـا، فقصص وأساطير الهند والشرق الأوسط وفارس وحتى الإغريق لم تكتب أصـلا  للصـغار،  وإنما قصد بها إرضاء الجوانب العاطفية والفنية للكبار. </a:t>
            </a:r>
            <a:endParaRPr lang="en-US" sz="1200" dirty="0">
              <a:ea typeface="Calibri"/>
              <a:cs typeface="Arial"/>
            </a:endParaRPr>
          </a:p>
        </p:txBody>
      </p:sp>
    </p:spTree>
    <p:extLst>
      <p:ext uri="{BB962C8B-B14F-4D97-AF65-F5344CB8AC3E}">
        <p14:creationId xmlns:p14="http://schemas.microsoft.com/office/powerpoint/2010/main" xmlns="" val="1137738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5121" name="Picture 531"/>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40737" b="6083"/>
          <a:stretch/>
        </p:blipFill>
        <p:spPr bwMode="auto">
          <a:xfrm>
            <a:off x="0" y="2133600"/>
            <a:ext cx="9055028" cy="450296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304800" y="1"/>
            <a:ext cx="7162800" cy="2243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445" marR="8890" rtl="1">
              <a:lnSpc>
                <a:spcPct val="140000"/>
              </a:lnSpc>
              <a:spcAft>
                <a:spcPts val="915"/>
              </a:spcAft>
            </a:pPr>
            <a:r>
              <a:rPr lang="ar-IQ" sz="2400" b="1" dirty="0" smtClean="0">
                <a:solidFill>
                  <a:srgbClr val="000000"/>
                </a:solidFill>
                <a:ea typeface="Calibri"/>
              </a:rPr>
              <a:t>                                                                   المادة:أدب أطفال</a:t>
            </a:r>
            <a:r>
              <a:rPr lang="ar-IQ" sz="2400" b="1" dirty="0" smtClean="0">
                <a:ea typeface="Calibri"/>
                <a:cs typeface="Arial"/>
              </a:rPr>
              <a:t>                                                                                                                                                                                                                                   المرحلة:الرابعة(أ-ب)                                          </a:t>
            </a:r>
          </a:p>
          <a:p>
            <a:pPr marL="4445" marR="8890" rtl="1">
              <a:lnSpc>
                <a:spcPct val="140000"/>
              </a:lnSpc>
              <a:spcAft>
                <a:spcPts val="915"/>
              </a:spcAft>
            </a:pPr>
            <a:r>
              <a:rPr lang="ar-IQ" sz="2400" b="1" dirty="0" smtClean="0">
                <a:ea typeface="Calibri"/>
                <a:cs typeface="Arial"/>
              </a:rPr>
              <a:t>      د.جلال </a:t>
            </a:r>
            <a:r>
              <a:rPr lang="ar-IQ" sz="2400" b="1" dirty="0" err="1" smtClean="0">
                <a:ea typeface="Calibri"/>
                <a:cs typeface="Arial"/>
              </a:rPr>
              <a:t>عبدالله</a:t>
            </a:r>
            <a:r>
              <a:rPr lang="ar-IQ" sz="2400" b="1" dirty="0" smtClean="0">
                <a:ea typeface="Calibri"/>
                <a:cs typeface="Arial"/>
              </a:rPr>
              <a:t> خلف</a:t>
            </a:r>
          </a:p>
          <a:p>
            <a:pPr lvl="0" algn="ctr" fontAlgn="base">
              <a:spcBef>
                <a:spcPct val="0"/>
              </a:spcBef>
              <a:spcAft>
                <a:spcPct val="0"/>
              </a:spcAft>
            </a:pPr>
            <a:r>
              <a:rPr lang="ar-IQ" sz="2400" b="1" dirty="0" smtClean="0"/>
              <a:t> </a:t>
            </a:r>
            <a:r>
              <a:rPr lang="ar-SA" sz="2400" b="1" dirty="0" smtClean="0"/>
              <a:t>المحاضرة</a:t>
            </a:r>
            <a:r>
              <a:rPr lang="ar-IQ" sz="2400" b="1" dirty="0" smtClean="0"/>
              <a:t> </a:t>
            </a:r>
            <a:r>
              <a:rPr lang="ar-SA" sz="2400" b="1" dirty="0" smtClean="0"/>
              <a:t>(5)</a:t>
            </a:r>
            <a:r>
              <a:rPr lang="ar-IQ" sz="2400" b="1" dirty="0" smtClean="0"/>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1249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t="37447" b="8714"/>
          <a:stretch/>
        </p:blipFill>
        <p:spPr>
          <a:xfrm>
            <a:off x="33358" y="188640"/>
            <a:ext cx="8859122" cy="6192688"/>
          </a:xfrm>
          <a:prstGeom prst="rect">
            <a:avLst/>
          </a:prstGeom>
        </p:spPr>
      </p:pic>
    </p:spTree>
    <p:extLst>
      <p:ext uri="{BB962C8B-B14F-4D97-AF65-F5344CB8AC3E}">
        <p14:creationId xmlns:p14="http://schemas.microsoft.com/office/powerpoint/2010/main" xmlns="" val="1159151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rotWithShape="1">
          <a:blip r:embed="rId2"/>
          <a:srcRect l="12032" t="11363" r="13101" b="11502"/>
          <a:stretch/>
        </p:blipFill>
        <p:spPr>
          <a:xfrm>
            <a:off x="533400" y="228600"/>
            <a:ext cx="8208911"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564" t="36554" r="14524" b="10800"/>
          <a:stretch/>
        </p:blipFill>
        <p:spPr>
          <a:xfrm>
            <a:off x="0" y="2133600"/>
            <a:ext cx="8784976" cy="4531568"/>
          </a:xfrm>
          <a:prstGeom prst="rect">
            <a:avLst/>
          </a:prstGeom>
        </p:spPr>
      </p:pic>
      <p:sp>
        <p:nvSpPr>
          <p:cNvPr id="3" name="Rectangle 2"/>
          <p:cNvSpPr/>
          <p:nvPr/>
        </p:nvSpPr>
        <p:spPr>
          <a:xfrm>
            <a:off x="228600" y="228600"/>
            <a:ext cx="5562601" cy="1569660"/>
          </a:xfrm>
          <a:prstGeom prst="rect">
            <a:avLst/>
          </a:prstGeom>
        </p:spPr>
        <p:txBody>
          <a:bodyPr wrap="square">
            <a:spAutoFit/>
          </a:bodyPr>
          <a:lstStyle/>
          <a:p>
            <a:pPr lvl="0" algn="r" fontAlgn="base">
              <a:spcBef>
                <a:spcPct val="0"/>
              </a:spcBef>
              <a:spcAft>
                <a:spcPct val="0"/>
              </a:spcAft>
            </a:pPr>
            <a:r>
              <a:rPr lang="ar-IQ" sz="2400" b="1" dirty="0" smtClean="0">
                <a:solidFill>
                  <a:prstClr val="black"/>
                </a:solidFill>
              </a:rPr>
              <a:t> المحاضرة(6)  </a:t>
            </a:r>
          </a:p>
          <a:p>
            <a:pPr lvl="0" fontAlgn="base">
              <a:spcBef>
                <a:spcPct val="0"/>
              </a:spcBef>
              <a:spcAft>
                <a:spcPct val="0"/>
              </a:spcAft>
            </a:pPr>
            <a:r>
              <a:rPr lang="ar-IQ" sz="2400" b="1" dirty="0" smtClean="0">
                <a:solidFill>
                  <a:prstClr val="black"/>
                </a:solidFill>
                <a:latin typeface="Arial" pitchFamily="34" charset="0"/>
                <a:cs typeface="Arial" pitchFamily="34" charset="0"/>
              </a:rPr>
              <a:t>المادة:أدب </a:t>
            </a:r>
            <a:r>
              <a:rPr lang="ar-IQ" sz="2400" b="1" dirty="0" err="1" smtClean="0">
                <a:solidFill>
                  <a:prstClr val="black"/>
                </a:solidFill>
                <a:latin typeface="Arial" pitchFamily="34" charset="0"/>
                <a:cs typeface="Arial" pitchFamily="34" charset="0"/>
              </a:rPr>
              <a:t>اطفال</a:t>
            </a:r>
            <a:endParaRPr lang="ar-IQ" sz="2400" b="1" dirty="0" smtClean="0">
              <a:solidFill>
                <a:prstClr val="black"/>
              </a:solidFill>
              <a:latin typeface="Arial" pitchFamily="34" charset="0"/>
              <a:cs typeface="Arial" pitchFamily="34" charset="0"/>
            </a:endParaRPr>
          </a:p>
          <a:p>
            <a:pPr lvl="0" fontAlgn="base">
              <a:spcBef>
                <a:spcPct val="0"/>
              </a:spcBef>
              <a:spcAft>
                <a:spcPct val="0"/>
              </a:spcAft>
            </a:pPr>
            <a:r>
              <a:rPr lang="ar-IQ" sz="2400" b="1" dirty="0" smtClean="0">
                <a:solidFill>
                  <a:prstClr val="black"/>
                </a:solidFill>
                <a:latin typeface="Arial" pitchFamily="34" charset="0"/>
                <a:cs typeface="Arial" pitchFamily="34" charset="0"/>
              </a:rPr>
              <a:t>المرحلة:الرابعة(أ-ب)</a:t>
            </a:r>
          </a:p>
          <a:p>
            <a:pPr lvl="0" fontAlgn="base">
              <a:spcBef>
                <a:spcPct val="0"/>
              </a:spcBef>
              <a:spcAft>
                <a:spcPct val="0"/>
              </a:spcAft>
            </a:pPr>
            <a:r>
              <a:rPr lang="ar-IQ" sz="2400" b="1" dirty="0" smtClean="0">
                <a:solidFill>
                  <a:prstClr val="black"/>
                </a:solidFill>
                <a:latin typeface="Arial" pitchFamily="34" charset="0"/>
                <a:cs typeface="Arial" pitchFamily="34" charset="0"/>
              </a:rPr>
              <a:t>د.جلال </a:t>
            </a:r>
            <a:r>
              <a:rPr lang="ar-IQ" sz="2400" b="1" dirty="0" err="1" smtClean="0">
                <a:solidFill>
                  <a:prstClr val="black"/>
                </a:solidFill>
                <a:latin typeface="Arial" pitchFamily="34" charset="0"/>
                <a:cs typeface="Arial" pitchFamily="34" charset="0"/>
              </a:rPr>
              <a:t>عبدالله</a:t>
            </a:r>
            <a:r>
              <a:rPr lang="ar-IQ" sz="2400" b="1" dirty="0" smtClean="0">
                <a:solidFill>
                  <a:prstClr val="black"/>
                </a:solidFill>
                <a:latin typeface="Arial" pitchFamily="34" charset="0"/>
                <a:cs typeface="Arial" pitchFamily="34" charset="0"/>
              </a:rPr>
              <a:t> خلف</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3370588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202" t="13292" r="15062" b="12053"/>
          <a:stretch/>
        </p:blipFill>
        <p:spPr>
          <a:xfrm>
            <a:off x="827584" y="914400"/>
            <a:ext cx="7776864" cy="5781359"/>
          </a:xfrm>
          <a:prstGeom prst="rect">
            <a:avLst/>
          </a:prstGeom>
          <a:ln>
            <a:solidFill>
              <a:sysClr val="window" lastClr="FFFFFF"/>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061983" cy="2292294"/>
          </a:xfrm>
          <a:prstGeom prst="rect">
            <a:avLst/>
          </a:prstGeom>
        </p:spPr>
        <p:txBody>
          <a:bodyPr wrap="square">
            <a:spAutoFit/>
          </a:bodyPr>
          <a:lstStyle/>
          <a:p>
            <a:pPr marL="342900" lvl="0" indent="-342900" algn="r" rtl="1">
              <a:lnSpc>
                <a:spcPct val="107000"/>
              </a:lnSpc>
              <a:spcAft>
                <a:spcPts val="1435"/>
              </a:spcAft>
              <a:buFont typeface="+mj-cs"/>
              <a:buAutoNum type="arabic1Minus"/>
            </a:pPr>
            <a:r>
              <a:rPr lang="ar-SA" b="1" dirty="0">
                <a:solidFill>
                  <a:srgbClr val="000000"/>
                </a:solidFill>
                <a:ea typeface="Calibri"/>
              </a:rPr>
              <a:t>أدب الوصايا نماذج مختارة (لقمان </a:t>
            </a:r>
            <a:r>
              <a:rPr lang="ar-SA" b="1" dirty="0" err="1">
                <a:solidFill>
                  <a:srgbClr val="000000"/>
                </a:solidFill>
                <a:ea typeface="Calibri"/>
              </a:rPr>
              <a:t>الحكيم،الامام</a:t>
            </a:r>
            <a:r>
              <a:rPr lang="ar-SA" b="1" dirty="0">
                <a:solidFill>
                  <a:srgbClr val="000000"/>
                </a:solidFill>
                <a:ea typeface="Calibri"/>
              </a:rPr>
              <a:t> علي(ع)، الامام الغزالي، وغيرهم)</a:t>
            </a:r>
            <a:endParaRPr lang="en-US" sz="1200" dirty="0">
              <a:solidFill>
                <a:prstClr val="black"/>
              </a:solidFill>
              <a:ea typeface="Calibri"/>
              <a:cs typeface="Arial"/>
            </a:endParaRPr>
          </a:p>
          <a:p>
            <a:pPr marL="342900" lvl="0" indent="-342900" algn="r" rtl="1">
              <a:lnSpc>
                <a:spcPct val="107000"/>
              </a:lnSpc>
              <a:spcAft>
                <a:spcPts val="1435"/>
              </a:spcAft>
              <a:buFont typeface="+mj-cs"/>
              <a:buAutoNum type="arabic1Minus"/>
            </a:pPr>
            <a:r>
              <a:rPr lang="ar-SA" b="1" dirty="0">
                <a:solidFill>
                  <a:srgbClr val="000000"/>
                </a:solidFill>
                <a:ea typeface="Calibri"/>
              </a:rPr>
              <a:t>القصة أنواعها</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أنواعها : قصص الحيوان، قصص الخوارق، قصص الرحلات، قصص التسلية</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الادب الإنكليزي ،الادب الفرنسي، الادب الألماني</a:t>
            </a:r>
            <a:endParaRPr lang="en-US" sz="1200" dirty="0">
              <a:solidFill>
                <a:prstClr val="black"/>
              </a:solidFill>
              <a:ea typeface="Calibri"/>
              <a:cs typeface="Arial"/>
            </a:endParaRPr>
          </a:p>
          <a:p>
            <a:pPr lvl="0" algn="r" rtl="1">
              <a:lnSpc>
                <a:spcPct val="107000"/>
              </a:lnSpc>
              <a:spcAft>
                <a:spcPts val="1435"/>
              </a:spcAft>
            </a:pPr>
            <a:r>
              <a:rPr lang="ar-SA" b="1" dirty="0">
                <a:solidFill>
                  <a:srgbClr val="000000"/>
                </a:solidFill>
                <a:ea typeface="Calibri"/>
              </a:rPr>
              <a:t>أثر أدب الأطفال العربي في الادب الغربي</a:t>
            </a:r>
            <a:endParaRPr lang="en-US" dirty="0">
              <a:solidFill>
                <a:prstClr val="black"/>
              </a:solidFill>
            </a:endParaRPr>
          </a:p>
        </p:txBody>
      </p:sp>
    </p:spTree>
    <p:extLst>
      <p:ext uri="{BB962C8B-B14F-4D97-AF65-F5344CB8AC3E}">
        <p14:creationId xmlns:p14="http://schemas.microsoft.com/office/powerpoint/2010/main" xmlns="" val="614948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extLst>
              <a:ext uri="{28A0092B-C50C-407E-A947-70E740481C1C}">
                <a14:useLocalDpi xmlns:a14="http://schemas.microsoft.com/office/drawing/2010/main" xmlns="" val="0"/>
              </a:ext>
            </a:extLst>
          </a:blip>
          <a:srcRect l="15065" t="10541" r="14530" b="12330"/>
          <a:stretch/>
        </p:blipFill>
        <p:spPr bwMode="auto">
          <a:xfrm>
            <a:off x="1115616" y="838200"/>
            <a:ext cx="6885384" cy="58322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2567" t="10813" r="12210" b="11088"/>
          <a:stretch/>
        </p:blipFill>
        <p:spPr>
          <a:xfrm>
            <a:off x="611560" y="548680"/>
            <a:ext cx="7920880" cy="59228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7366" y="188640"/>
            <a:ext cx="1598515" cy="461665"/>
          </a:xfrm>
          <a:prstGeom prst="rect">
            <a:avLst/>
          </a:prstGeom>
        </p:spPr>
        <p:txBody>
          <a:bodyPr wrap="none">
            <a:spAutoFit/>
          </a:bodyPr>
          <a:lstStyle/>
          <a:p>
            <a:pPr lvl="0" algn="ctr" fontAlgn="base">
              <a:spcBef>
                <a:spcPct val="0"/>
              </a:spcBef>
              <a:spcAft>
                <a:spcPct val="0"/>
              </a:spcAft>
            </a:pPr>
            <a:r>
              <a:rPr lang="ar-SA" sz="2400" b="1" dirty="0">
                <a:solidFill>
                  <a:prstClr val="black"/>
                </a:solidFill>
              </a:rPr>
              <a:t>المحاضرة</a:t>
            </a:r>
            <a:r>
              <a:rPr lang="ar-IQ" sz="2400" b="1" dirty="0">
                <a:solidFill>
                  <a:prstClr val="black"/>
                </a:solidFill>
              </a:rPr>
              <a:t> </a:t>
            </a:r>
            <a:r>
              <a:rPr lang="ar-SA" sz="2400" b="1" dirty="0" smtClean="0">
                <a:solidFill>
                  <a:prstClr val="black"/>
                </a:solidFill>
              </a:rPr>
              <a:t>(</a:t>
            </a:r>
            <a:r>
              <a:rPr lang="ar-IQ" sz="2400" b="1" dirty="0" smtClean="0">
                <a:solidFill>
                  <a:prstClr val="black"/>
                </a:solidFill>
              </a:rPr>
              <a:t>7</a:t>
            </a:r>
            <a:r>
              <a:rPr lang="ar-SA" sz="2400" b="1" dirty="0" smtClean="0">
                <a:solidFill>
                  <a:prstClr val="black"/>
                </a:solidFill>
              </a:rPr>
              <a:t>)</a:t>
            </a:r>
            <a:endParaRPr lang="en-US" sz="2400" dirty="0">
              <a:solidFill>
                <a:prstClr val="black"/>
              </a:solidFill>
              <a:latin typeface="Arial" pitchFamily="34" charset="0"/>
              <a:cs typeface="Arial" pitchFamily="34" charset="0"/>
            </a:endParaRPr>
          </a:p>
        </p:txBody>
      </p:sp>
      <p:sp>
        <p:nvSpPr>
          <p:cNvPr id="3" name="Rectangle 2"/>
          <p:cNvSpPr/>
          <p:nvPr/>
        </p:nvSpPr>
        <p:spPr>
          <a:xfrm>
            <a:off x="416331" y="0"/>
            <a:ext cx="8640960" cy="6548203"/>
          </a:xfrm>
          <a:prstGeom prst="rect">
            <a:avLst/>
          </a:prstGeom>
        </p:spPr>
        <p:txBody>
          <a:bodyPr wrap="square">
            <a:spAutoFit/>
          </a:bodyPr>
          <a:lstStyle/>
          <a:p>
            <a:pPr marR="6858000" algn="r">
              <a:lnSpc>
                <a:spcPct val="107000"/>
              </a:lnSpc>
              <a:spcAft>
                <a:spcPts val="0"/>
              </a:spcAft>
            </a:pPr>
            <a:r>
              <a:rPr lang="en-US" b="1" dirty="0" smtClean="0">
                <a:solidFill>
                  <a:srgbClr val="000000"/>
                </a:solidFill>
                <a:effectLst/>
                <a:latin typeface="Arial"/>
                <a:ea typeface="Calibri"/>
                <a:cs typeface="Arial"/>
              </a:rPr>
              <a:t> </a:t>
            </a:r>
            <a:r>
              <a:rPr lang="ar-IQ" sz="2000" b="1" dirty="0" smtClean="0">
                <a:solidFill>
                  <a:srgbClr val="000000"/>
                </a:solidFill>
                <a:effectLst/>
                <a:latin typeface="Arial"/>
                <a:ea typeface="Calibri"/>
                <a:cs typeface="Arial"/>
              </a:rPr>
              <a:t>المادة:أدب  أطفال</a:t>
            </a:r>
            <a:endParaRPr lang="ar-IQ" sz="2000" b="1" dirty="0" smtClean="0">
              <a:solidFill>
                <a:srgbClr val="000000"/>
              </a:solidFill>
              <a:latin typeface="Arial"/>
              <a:ea typeface="Calibri"/>
              <a:cs typeface="Arial"/>
            </a:endParaRPr>
          </a:p>
          <a:p>
            <a:pPr marR="6858000" algn="r">
              <a:lnSpc>
                <a:spcPct val="107000"/>
              </a:lnSpc>
              <a:spcAft>
                <a:spcPts val="0"/>
              </a:spcAft>
            </a:pPr>
            <a:r>
              <a:rPr lang="ar-IQ" sz="2000" b="1" dirty="0" smtClean="0">
                <a:solidFill>
                  <a:srgbClr val="000000"/>
                </a:solidFill>
                <a:latin typeface="Arial"/>
                <a:ea typeface="Calibri"/>
                <a:cs typeface="Arial"/>
              </a:rPr>
              <a:t>ا</a:t>
            </a:r>
            <a:r>
              <a:rPr lang="ar-IQ" b="1" dirty="0" smtClean="0">
                <a:solidFill>
                  <a:srgbClr val="000000"/>
                </a:solidFill>
                <a:latin typeface="Arial"/>
                <a:ea typeface="Calibri"/>
                <a:cs typeface="Arial"/>
              </a:rPr>
              <a:t>لمرحلة</a:t>
            </a:r>
            <a:r>
              <a:rPr lang="ar-IQ" sz="2000" b="1" dirty="0" smtClean="0">
                <a:solidFill>
                  <a:srgbClr val="000000"/>
                </a:solidFill>
                <a:latin typeface="Arial"/>
                <a:ea typeface="Calibri"/>
                <a:cs typeface="Arial"/>
              </a:rPr>
              <a:t>:الرابعة </a:t>
            </a:r>
            <a:r>
              <a:rPr lang="ar-IQ" sz="2000" b="1" dirty="0" err="1" smtClean="0">
                <a:solidFill>
                  <a:srgbClr val="000000"/>
                </a:solidFill>
                <a:latin typeface="Arial"/>
                <a:ea typeface="Calibri"/>
                <a:cs typeface="Arial"/>
              </a:rPr>
              <a:t>أ</a:t>
            </a:r>
            <a:r>
              <a:rPr lang="ar-IQ" sz="2000" b="1" dirty="0" smtClean="0">
                <a:solidFill>
                  <a:srgbClr val="000000"/>
                </a:solidFill>
                <a:latin typeface="Arial"/>
                <a:ea typeface="Calibri"/>
                <a:cs typeface="Arial"/>
              </a:rPr>
              <a:t>-ب</a:t>
            </a:r>
          </a:p>
          <a:p>
            <a:pPr marR="6858000" algn="r">
              <a:lnSpc>
                <a:spcPct val="107000"/>
              </a:lnSpc>
              <a:spcAft>
                <a:spcPts val="0"/>
              </a:spcAft>
            </a:pPr>
            <a:r>
              <a:rPr lang="ar-IQ" sz="2000" b="1" dirty="0" smtClean="0">
                <a:solidFill>
                  <a:srgbClr val="000000"/>
                </a:solidFill>
                <a:latin typeface="Arial"/>
                <a:ea typeface="Calibri"/>
                <a:cs typeface="Arial"/>
              </a:rPr>
              <a:t>د.جلال </a:t>
            </a:r>
            <a:r>
              <a:rPr lang="ar-IQ" sz="2000" b="1" dirty="0" err="1" smtClean="0">
                <a:solidFill>
                  <a:srgbClr val="000000"/>
                </a:solidFill>
                <a:latin typeface="Arial"/>
                <a:ea typeface="Calibri"/>
                <a:cs typeface="Arial"/>
              </a:rPr>
              <a:t>عبدالله</a:t>
            </a:r>
            <a:r>
              <a:rPr lang="ar-IQ" sz="2000" b="1" dirty="0" smtClean="0">
                <a:solidFill>
                  <a:srgbClr val="000000"/>
                </a:solidFill>
                <a:latin typeface="Arial"/>
                <a:ea typeface="Calibri"/>
                <a:cs typeface="Arial"/>
              </a:rPr>
              <a:t> خلف</a:t>
            </a:r>
            <a:endParaRPr lang="en-US" sz="2000" dirty="0">
              <a:ea typeface="Calibri"/>
              <a:cs typeface="Arial"/>
            </a:endParaRPr>
          </a:p>
          <a:p>
            <a:pPr algn="ctr">
              <a:lnSpc>
                <a:spcPct val="107000"/>
              </a:lnSpc>
              <a:spcAft>
                <a:spcPts val="800"/>
              </a:spcAft>
            </a:pPr>
            <a:r>
              <a:rPr lang="ar-SA" sz="2000" b="1" dirty="0">
                <a:solidFill>
                  <a:srgbClr val="000000"/>
                </a:solidFill>
                <a:ea typeface="Calibri"/>
              </a:rPr>
              <a:t>الوصايا</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معنى الوصية: وصى اصل يدل على وصل شيء </a:t>
            </a:r>
            <a:r>
              <a:rPr lang="ar-SA" b="1" dirty="0" err="1">
                <a:solidFill>
                  <a:srgbClr val="000000"/>
                </a:solidFill>
                <a:ea typeface="Calibri"/>
              </a:rPr>
              <a:t>بشئ</a:t>
            </a:r>
            <a:r>
              <a:rPr lang="ar-SA" b="1" dirty="0">
                <a:solidFill>
                  <a:srgbClr val="000000"/>
                </a:solidFill>
                <a:ea typeface="Calibri"/>
              </a:rPr>
              <a:t>, , ووصيت </a:t>
            </a:r>
            <a:r>
              <a:rPr lang="ar-SA" b="1" dirty="0" err="1">
                <a:solidFill>
                  <a:srgbClr val="000000"/>
                </a:solidFill>
                <a:ea typeface="Calibri"/>
              </a:rPr>
              <a:t>الشئ</a:t>
            </a:r>
            <a:r>
              <a:rPr lang="ar-SA" b="1" dirty="0">
                <a:solidFill>
                  <a:srgbClr val="000000"/>
                </a:solidFill>
                <a:ea typeface="Calibri"/>
              </a:rPr>
              <a:t> وصلته. والوصية من هذا القياس كانه كلام يوصى اي يوصل , ويتضمن هذا الاتصال  المعنيين :المادي والمعنوي وهو محاولة للاستمرار فهو ضد الانقطاع.</a:t>
            </a:r>
            <a:r>
              <a:rPr lang="en-US" b="1" dirty="0" smtClean="0">
                <a:solidFill>
                  <a:srgbClr val="000000"/>
                </a:solidFill>
                <a:effectLst/>
                <a:latin typeface="Arial"/>
                <a:ea typeface="Calibri"/>
                <a:cs typeface="Arial"/>
              </a:rPr>
              <a:t>.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والوصٌية هنا: ايصال الخبرة ونقل التجربة ومد جسور المعرفة التي يتناقلها البشر بغية تحقيق الخير لهم بشكل عام </a:t>
            </a:r>
            <a:r>
              <a:rPr lang="ar-SA" b="1" dirty="0" err="1">
                <a:solidFill>
                  <a:srgbClr val="000000"/>
                </a:solidFill>
                <a:ea typeface="Calibri"/>
              </a:rPr>
              <a:t>ايا</a:t>
            </a:r>
            <a:r>
              <a:rPr lang="ar-SA" b="1" dirty="0">
                <a:solidFill>
                  <a:srgbClr val="000000"/>
                </a:solidFill>
                <a:ea typeface="Calibri"/>
              </a:rPr>
              <a:t> كان ميدان تلك الوصية , فالوصية تضمن اتصال السلوك السليم والرأي السديد عن طريق نقله </a:t>
            </a:r>
            <a:r>
              <a:rPr lang="ar-SA" b="1" dirty="0" err="1">
                <a:solidFill>
                  <a:srgbClr val="000000"/>
                </a:solidFill>
                <a:ea typeface="Calibri"/>
              </a:rPr>
              <a:t>للاجيال</a:t>
            </a:r>
            <a:r>
              <a:rPr lang="ar-SA" b="1" dirty="0">
                <a:solidFill>
                  <a:srgbClr val="000000"/>
                </a:solidFill>
                <a:ea typeface="Calibri"/>
              </a:rPr>
              <a:t> </a:t>
            </a:r>
            <a:r>
              <a:rPr lang="ar-SA" b="1" dirty="0" err="1">
                <a:solidFill>
                  <a:srgbClr val="000000"/>
                </a:solidFill>
                <a:ea typeface="Calibri"/>
              </a:rPr>
              <a:t>وللمجايلين</a:t>
            </a:r>
            <a:r>
              <a:rPr lang="ar-SA" b="1" dirty="0">
                <a:solidFill>
                  <a:srgbClr val="000000"/>
                </a:solidFill>
                <a:ea typeface="Calibri"/>
              </a:rPr>
              <a:t> ايضا وعليه فالوصية تلتبس بالنصح والارشاد والوعظ والحكمة</a:t>
            </a:r>
            <a:r>
              <a:rPr lang="en-US" b="1" dirty="0" smtClean="0">
                <a:solidFill>
                  <a:srgbClr val="000000"/>
                </a:solidFill>
                <a:effectLst/>
                <a:latin typeface="Arial"/>
                <a:ea typeface="Calibri"/>
                <a:cs typeface="Arial"/>
              </a:rPr>
              <a:t> .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على ان النصح وان قارب الوصية الا انه </a:t>
            </a:r>
            <a:r>
              <a:rPr lang="ar-SA" b="1" dirty="0" err="1">
                <a:solidFill>
                  <a:srgbClr val="000000"/>
                </a:solidFill>
                <a:ea typeface="Calibri"/>
              </a:rPr>
              <a:t>ينماز</a:t>
            </a:r>
            <a:r>
              <a:rPr lang="ar-SA" b="1" dirty="0">
                <a:solidFill>
                  <a:srgbClr val="000000"/>
                </a:solidFill>
                <a:ea typeface="Calibri"/>
              </a:rPr>
              <a:t> عنها </a:t>
            </a:r>
            <a:r>
              <a:rPr lang="ar-SA" b="1" dirty="0" err="1">
                <a:solidFill>
                  <a:srgbClr val="000000"/>
                </a:solidFill>
                <a:ea typeface="Calibri"/>
              </a:rPr>
              <a:t>بشئ</a:t>
            </a:r>
            <a:r>
              <a:rPr lang="ar-SA" b="1" dirty="0">
                <a:solidFill>
                  <a:srgbClr val="000000"/>
                </a:solidFill>
                <a:ea typeface="Calibri"/>
              </a:rPr>
              <a:t> بسيط يدل على ذلك ان  (ابن سيده) جمع بين اللفظين  في عنوان واحد بقوله النصيحة والوصاة , ثم ان الحكمة والإرشاد و الوعظ كتلك التي تلتبس جميعا بالوصية اذ يوصي  المرء ناصحا ومرشدا وواعظا يصدر  في ذلك كله عن حكمه ذاتية    </a:t>
            </a:r>
            <a:r>
              <a:rPr lang="en-US" b="1" dirty="0" smtClean="0">
                <a:solidFill>
                  <a:srgbClr val="000000"/>
                </a:solidFill>
                <a:effectLst/>
                <a:latin typeface="Arial"/>
                <a:ea typeface="Calibri"/>
                <a:cs typeface="Arial"/>
              </a:rPr>
              <a:t> . </a:t>
            </a:r>
            <a:endParaRPr lang="en-US" sz="1200" dirty="0">
              <a:ea typeface="Calibri"/>
              <a:cs typeface="Arial"/>
            </a:endParaRPr>
          </a:p>
          <a:p>
            <a:pPr algn="just" rtl="1">
              <a:lnSpc>
                <a:spcPct val="107000"/>
              </a:lnSpc>
              <a:spcAft>
                <a:spcPts val="800"/>
              </a:spcAft>
            </a:pPr>
            <a:r>
              <a:rPr lang="ar-SA" b="1" dirty="0">
                <a:solidFill>
                  <a:srgbClr val="000000"/>
                </a:solidFill>
                <a:ea typeface="Calibri"/>
              </a:rPr>
              <a:t>فالوصية اذن نقل امين للتجارب السابقة والخبرات المكتسبة فالوصية  والمعارف يقدمها الموصي من اجل تحقيق الفائدة للمتلقين.</a:t>
            </a:r>
            <a:r>
              <a:rPr lang="en-US" b="1" dirty="0" smtClean="0">
                <a:solidFill>
                  <a:srgbClr val="000000"/>
                </a:solidFill>
                <a:effectLst/>
                <a:latin typeface="Arial"/>
                <a:ea typeface="Calibri"/>
                <a:cs typeface="Arial"/>
              </a:rPr>
              <a:t>. </a:t>
            </a:r>
            <a:endParaRPr lang="en-US" sz="1200" dirty="0">
              <a:ea typeface="Calibri"/>
              <a:cs typeface="Arial"/>
            </a:endParaRPr>
          </a:p>
          <a:p>
            <a:pPr algn="just" rtl="1"/>
            <a:r>
              <a:rPr lang="ar-SA" b="1" dirty="0">
                <a:solidFill>
                  <a:srgbClr val="000000"/>
                </a:solidFill>
                <a:ea typeface="Calibri"/>
              </a:rPr>
              <a:t>       جاءت الوصايا في مختلف الضروب والمجالات من اقتصادية وسياسية واجتماعية ودينية فجاء بعضها فطريا عفويا انطلق اصحابها فيها من بث تجاربهم العادية التي اكتسبوها من حياتهم اليومية,  وقد جاءت من بعض الخبراء والحكماء اصحاب الراي في مواقف عامة كما صدرت عن الاباء والامهات وجاء بعضها مقصودا , انطلق اصحابها من توظيف معارفهم ومكتسباتهم التي حصلوها بعد ان عركتهم الحياة فعمدوا الى صياغتها بطرق مختلفة كي تؤدي الغرض الذي وضعت من اجله وذلك في سياقات متعددة , وجاء الكثير منها ردا على طلب وجوب عن سؤال اذ طلب الى الوصي ان يقدم خلاصه تجربته في بعض المواطن وان يدلي بدلوه في غير امر من الامور. </a:t>
            </a:r>
            <a:endParaRPr lang="en-US" dirty="0"/>
          </a:p>
        </p:txBody>
      </p:sp>
    </p:spTree>
    <p:extLst>
      <p:ext uri="{BB962C8B-B14F-4D97-AF65-F5344CB8AC3E}">
        <p14:creationId xmlns:p14="http://schemas.microsoft.com/office/powerpoint/2010/main" xmlns="" val="988178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208912" cy="4651786"/>
          </a:xfrm>
          <a:prstGeom prst="rect">
            <a:avLst/>
          </a:prstGeom>
        </p:spPr>
        <p:txBody>
          <a:bodyPr wrap="square">
            <a:spAutoFit/>
          </a:bodyPr>
          <a:lstStyle/>
          <a:p>
            <a:pPr algn="r">
              <a:lnSpc>
                <a:spcPct val="107000"/>
              </a:lnSpc>
              <a:spcAft>
                <a:spcPts val="800"/>
              </a:spcAft>
            </a:pPr>
            <a:r>
              <a:rPr lang="ar-SA" b="1" dirty="0">
                <a:solidFill>
                  <a:srgbClr val="000000"/>
                </a:solidFill>
                <a:ea typeface="Calibri"/>
              </a:rPr>
              <a:t>وبعد ذلك كله فالوصايا هي نسيج متكامل وظفت فيه اللغة من اجل حمل مضمون وعظي فاصبح يوصي به صاحب الوصية ،ولما كان الموصي حريصا على الا يدخر شيئا عن المتلقين عرجت الوصايا على موضوعات شتى و ميادين مختلفة فكان منها ما هو ديني ينظم علاقة العبد وربه , وهذا النوع من الوصايا كثيرا </a:t>
            </a:r>
            <a:r>
              <a:rPr lang="ar-SA" b="1" dirty="0" err="1">
                <a:solidFill>
                  <a:srgbClr val="000000"/>
                </a:solidFill>
                <a:ea typeface="Calibri"/>
              </a:rPr>
              <a:t>ماينهل</a:t>
            </a:r>
            <a:r>
              <a:rPr lang="ar-SA" b="1" dirty="0">
                <a:solidFill>
                  <a:srgbClr val="000000"/>
                </a:solidFill>
                <a:ea typeface="Calibri"/>
              </a:rPr>
              <a:t> من معين القران الكريم والسنة النبوية مرعبا ومرهبا. وكان منها الاجتماعي الذي ينظم العلاقات الانسانية العامة والخاصة والتعاطي في شؤون الحياة , وكان منها السياسي الذي ينظم علاقات السلاطين واولي الامر برعيتهم</a:t>
            </a:r>
            <a:endParaRPr lang="en-US" sz="1200" dirty="0">
              <a:ea typeface="Calibri"/>
              <a:cs typeface="Arial"/>
            </a:endParaRPr>
          </a:p>
          <a:p>
            <a:pPr algn="r">
              <a:lnSpc>
                <a:spcPct val="107000"/>
              </a:lnSpc>
              <a:spcAft>
                <a:spcPts val="800"/>
              </a:spcAft>
            </a:pPr>
            <a:r>
              <a:rPr lang="ar-SA" b="1" dirty="0">
                <a:solidFill>
                  <a:srgbClr val="000000"/>
                </a:solidFill>
                <a:ea typeface="Calibri"/>
              </a:rPr>
              <a:t>من جانب وينظم علاقات الرعية من جانب اخر , على ان الوصايا تتسع </a:t>
            </a:r>
            <a:r>
              <a:rPr lang="ar-SA" b="1" dirty="0" err="1">
                <a:solidFill>
                  <a:srgbClr val="000000"/>
                </a:solidFill>
                <a:ea typeface="Calibri"/>
              </a:rPr>
              <a:t>لاكثر</a:t>
            </a:r>
            <a:r>
              <a:rPr lang="ar-SA" b="1" dirty="0">
                <a:solidFill>
                  <a:srgbClr val="000000"/>
                </a:solidFill>
                <a:ea typeface="Calibri"/>
              </a:rPr>
              <a:t> من ذلك فتشمل  من الموضوعات التربوية والادبية والقضائية العامة والخاصة</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والواقعان كلا من الحكمة والنصيحة والوصية بينها توافق  كثير من الامور , فهي تصدر جميعها ممن هو على مكانة او خبرة او دراسة وهي تهدف الى ارشاد من توجه الٌهم وهي نتاج خبرة وبصيرة</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يكثر في الحكمة انها نتاج لعقل بشري ناضج خبر الحياة وعايشها طويلا. بينما يكثر صدور النصيحة ممن له دراية بموضوع بعينه اكثر من غيره فخبرته قاصرة على موضوع بعينه ًفي الحياة يقدم بشأنه نصيحته</a:t>
            </a:r>
            <a:r>
              <a:rPr lang="en-US" b="1" dirty="0" smtClean="0">
                <a:solidFill>
                  <a:srgbClr val="000000"/>
                </a:solidFill>
                <a:effectLst/>
                <a:latin typeface="Arial"/>
                <a:ea typeface="Calibri"/>
                <a:cs typeface="Arial"/>
              </a:rPr>
              <a:t>. </a:t>
            </a:r>
            <a:endParaRPr lang="en-US" sz="1200" dirty="0">
              <a:ea typeface="Calibri"/>
              <a:cs typeface="Arial"/>
            </a:endParaRPr>
          </a:p>
          <a:p>
            <a:pPr algn="r">
              <a:lnSpc>
                <a:spcPct val="107000"/>
              </a:lnSpc>
              <a:spcAft>
                <a:spcPts val="800"/>
              </a:spcAft>
            </a:pPr>
            <a:r>
              <a:rPr lang="ar-SA" b="1" dirty="0">
                <a:solidFill>
                  <a:srgbClr val="000000"/>
                </a:solidFill>
                <a:ea typeface="Calibri"/>
              </a:rPr>
              <a:t>اما الوصية فلها غالبا ايحاء قدسي روحي ويكون مصدرها الهي كوصايا الله لرسله ( صلوات الله عليهم وسلم اجمعين) , ووصايا الرسل لمن ارسلوا اليهم ووصايا المتقين والاولياء</a:t>
            </a:r>
            <a:endParaRPr lang="en-US" sz="1200" dirty="0">
              <a:ea typeface="Calibri"/>
              <a:cs typeface="Arial"/>
            </a:endParaRPr>
          </a:p>
        </p:txBody>
      </p:sp>
    </p:spTree>
    <p:extLst>
      <p:ext uri="{BB962C8B-B14F-4D97-AF65-F5344CB8AC3E}">
        <p14:creationId xmlns:p14="http://schemas.microsoft.com/office/powerpoint/2010/main" xmlns="" val="345163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3280" t="9435" r="12745" b="13980"/>
          <a:stretch/>
        </p:blipFill>
        <p:spPr>
          <a:xfrm>
            <a:off x="539552" y="304800"/>
            <a:ext cx="8064896" cy="5955076"/>
          </a:xfrm>
          <a:prstGeom prst="rect">
            <a:avLst/>
          </a:prstGeom>
        </p:spPr>
      </p:pic>
    </p:spTree>
    <p:extLst>
      <p:ext uri="{BB962C8B-B14F-4D97-AF65-F5344CB8AC3E}">
        <p14:creationId xmlns:p14="http://schemas.microsoft.com/office/powerpoint/2010/main" xmlns="" val="914657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6211957"/>
          </a:xfrm>
          <a:prstGeom prst="rect">
            <a:avLst/>
          </a:prstGeom>
        </p:spPr>
        <p:txBody>
          <a:bodyPr wrap="square">
            <a:spAutoFit/>
          </a:bodyPr>
          <a:lstStyle/>
          <a:p>
            <a:pPr algn="r">
              <a:lnSpc>
                <a:spcPct val="150000"/>
              </a:lnSpc>
              <a:spcAft>
                <a:spcPts val="800"/>
              </a:spcAft>
            </a:pPr>
            <a:r>
              <a:rPr lang="ar-SA" b="1" dirty="0">
                <a:solidFill>
                  <a:srgbClr val="000000"/>
                </a:solidFill>
                <a:ea typeface="Calibri"/>
              </a:rPr>
              <a:t>على المجتمع فسورة لقمان سورة تربوية يحتاج اليها الاباء والامهات والمربون والمعلمون لمرحلة حساسة من عمر </a:t>
            </a:r>
            <a:r>
              <a:rPr lang="ar-SA" b="1" dirty="0" err="1">
                <a:solidFill>
                  <a:srgbClr val="000000"/>
                </a:solidFill>
                <a:ea typeface="Calibri"/>
              </a:rPr>
              <a:t>النشئ</a:t>
            </a:r>
            <a:r>
              <a:rPr lang="ar-SA" b="1" dirty="0">
                <a:solidFill>
                  <a:srgbClr val="000000"/>
                </a:solidFill>
                <a:ea typeface="Calibri"/>
              </a:rPr>
              <a:t> ووصفت اركان العملٌة التربوية : المربي </a:t>
            </a:r>
            <a:r>
              <a:rPr lang="ar-SA" b="1" dirty="0" err="1">
                <a:solidFill>
                  <a:srgbClr val="000000"/>
                </a:solidFill>
                <a:ea typeface="Calibri"/>
              </a:rPr>
              <a:t>والمتربى</a:t>
            </a:r>
            <a:r>
              <a:rPr lang="ar-SA" b="1" dirty="0">
                <a:solidFill>
                  <a:srgbClr val="000000"/>
                </a:solidFill>
                <a:ea typeface="Calibri"/>
              </a:rPr>
              <a:t> والهدف. </a:t>
            </a:r>
            <a:r>
              <a:rPr lang="ar-SA" b="1" dirty="0" err="1">
                <a:solidFill>
                  <a:srgbClr val="000000"/>
                </a:solidFill>
                <a:ea typeface="Calibri"/>
              </a:rPr>
              <a:t>اولا:المربي</a:t>
            </a:r>
            <a:r>
              <a:rPr lang="ar-SA" b="1" dirty="0">
                <a:solidFill>
                  <a:srgbClr val="000000"/>
                </a:solidFill>
                <a:ea typeface="Calibri"/>
              </a:rPr>
              <a:t> </a:t>
            </a:r>
            <a:endParaRPr lang="en-US" sz="1200" dirty="0">
              <a:ea typeface="Calibri"/>
              <a:cs typeface="Arial"/>
            </a:endParaRPr>
          </a:p>
          <a:p>
            <a:pPr algn="r">
              <a:lnSpc>
                <a:spcPct val="150000"/>
              </a:lnSpc>
              <a:spcAft>
                <a:spcPts val="800"/>
              </a:spcAft>
            </a:pPr>
            <a:r>
              <a:rPr lang="ar-SA" b="1" dirty="0">
                <a:solidFill>
                  <a:srgbClr val="000000"/>
                </a:solidFill>
                <a:ea typeface="Calibri"/>
              </a:rPr>
              <a:t>وصف الله المربي الفاضل في هذه </a:t>
            </a:r>
            <a:r>
              <a:rPr lang="ar-SA" b="1" dirty="0" err="1">
                <a:solidFill>
                  <a:srgbClr val="000000"/>
                </a:solidFill>
                <a:ea typeface="Calibri"/>
              </a:rPr>
              <a:t>الايات</a:t>
            </a:r>
            <a:r>
              <a:rPr lang="ar-SA" b="1" dirty="0">
                <a:solidFill>
                  <a:srgbClr val="000000"/>
                </a:solidFill>
                <a:ea typeface="Calibri"/>
              </a:rPr>
              <a:t> بالحكمة فقال ( ولقد اتينا لقمان الحكمة ) ومن مظاهر هذه الحكمة مراعاة المربي للخصائص النفسٌة والعقلٌة والاجتماعية التي يعيشها المربي في مرحلة ما ونلحظ ذلك من خلال</a:t>
            </a:r>
            <a:r>
              <a:rPr lang="en-US" b="1" dirty="0" smtClean="0">
                <a:solidFill>
                  <a:srgbClr val="000000"/>
                </a:solidFill>
                <a:effectLst/>
                <a:latin typeface="Arial"/>
                <a:ea typeface="Calibri"/>
                <a:cs typeface="Arial"/>
              </a:rPr>
              <a:t> : </a:t>
            </a:r>
            <a:endParaRPr lang="en-US" sz="1200" dirty="0">
              <a:ea typeface="Calibri"/>
              <a:cs typeface="Arial"/>
            </a:endParaRPr>
          </a:p>
          <a:p>
            <a:pPr algn="r">
              <a:lnSpc>
                <a:spcPct val="150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1 ـ  اسلوب الموعظة : (إذ قال لقمان لابنه وهو يعظه ) 2 . اسلوب التودد :وذلك من خلال تكرار الخطاب بقوله ( </a:t>
            </a:r>
            <a:r>
              <a:rPr lang="ar-SA" b="1" dirty="0" err="1">
                <a:solidFill>
                  <a:srgbClr val="000000"/>
                </a:solidFill>
                <a:latin typeface="Arial"/>
                <a:ea typeface="Calibri"/>
              </a:rPr>
              <a:t>يابني</a:t>
            </a:r>
            <a:r>
              <a:rPr lang="ar-SA" b="1" dirty="0">
                <a:solidFill>
                  <a:srgbClr val="000000"/>
                </a:solidFill>
                <a:latin typeface="Arial"/>
                <a:ea typeface="Calibri"/>
              </a:rPr>
              <a:t> ) 3 . اسلوب التدليل والتعليل: (ووصينا الانسان بوالديه.....) ـ</a:t>
            </a:r>
            <a:endParaRPr lang="en-US" sz="1200" dirty="0">
              <a:ea typeface="Calibri"/>
              <a:cs typeface="Arial"/>
            </a:endParaRPr>
          </a:p>
          <a:p>
            <a:pPr algn="r">
              <a:lnSpc>
                <a:spcPct val="150000"/>
              </a:lnSpc>
              <a:spcAft>
                <a:spcPts val="800"/>
              </a:spcAft>
            </a:pPr>
            <a:r>
              <a:rPr lang="ar-SA" b="1" dirty="0">
                <a:solidFill>
                  <a:srgbClr val="000000"/>
                </a:solidFill>
                <a:ea typeface="Calibri"/>
              </a:rPr>
              <a:t> ـ4  اسلوب التنفير من الاعمال المستقبحة : (</a:t>
            </a:r>
            <a:r>
              <a:rPr lang="ar-SA" b="1" dirty="0" err="1">
                <a:solidFill>
                  <a:srgbClr val="000000"/>
                </a:solidFill>
                <a:ea typeface="Calibri"/>
              </a:rPr>
              <a:t>ولاتصعر</a:t>
            </a:r>
            <a:r>
              <a:rPr lang="ar-SA" b="1" dirty="0">
                <a:solidFill>
                  <a:srgbClr val="000000"/>
                </a:solidFill>
                <a:ea typeface="Calibri"/>
              </a:rPr>
              <a:t> خدك.... )   </a:t>
            </a:r>
            <a:endParaRPr lang="en-US" sz="1200" dirty="0">
              <a:ea typeface="Calibri"/>
              <a:cs typeface="Arial"/>
            </a:endParaRPr>
          </a:p>
          <a:p>
            <a:pPr algn="r">
              <a:lnSpc>
                <a:spcPct val="150000"/>
              </a:lnSpc>
              <a:spcAft>
                <a:spcPts val="800"/>
              </a:spcAft>
            </a:pPr>
            <a:r>
              <a:rPr lang="ar-SA" b="1" dirty="0">
                <a:solidFill>
                  <a:srgbClr val="000000"/>
                </a:solidFill>
                <a:ea typeface="Calibri"/>
              </a:rPr>
              <a:t>ثانيا : المتربي   ـ</a:t>
            </a:r>
            <a:endParaRPr lang="en-US" sz="1200" dirty="0">
              <a:ea typeface="Calibri"/>
              <a:cs typeface="Arial"/>
            </a:endParaRPr>
          </a:p>
          <a:p>
            <a:pPr algn="r">
              <a:lnSpc>
                <a:spcPct val="150000"/>
              </a:lnSpc>
              <a:spcAft>
                <a:spcPts val="800"/>
              </a:spcAft>
            </a:pPr>
            <a:r>
              <a:rPr lang="ar-SA" b="1" dirty="0">
                <a:solidFill>
                  <a:srgbClr val="000000"/>
                </a:solidFill>
                <a:ea typeface="Calibri"/>
              </a:rPr>
              <a:t>لم يجئ في القران وصف لابن لقمان سوى وصف البنوة بصيغة التصغير (يا بني )</a:t>
            </a:r>
            <a:r>
              <a:rPr lang="en-US" b="1" dirty="0" smtClean="0">
                <a:solidFill>
                  <a:srgbClr val="000000"/>
                </a:solidFill>
                <a:effectLst/>
                <a:latin typeface="Arial"/>
                <a:ea typeface="Calibri"/>
                <a:cs typeface="Arial"/>
              </a:rPr>
              <a:t> .  </a:t>
            </a:r>
            <a:endParaRPr lang="en-US" sz="1200" dirty="0">
              <a:ea typeface="Calibri"/>
              <a:cs typeface="Arial"/>
            </a:endParaRPr>
          </a:p>
          <a:p>
            <a:pPr algn="r">
              <a:lnSpc>
                <a:spcPct val="150000"/>
              </a:lnSpc>
              <a:spcAft>
                <a:spcPts val="800"/>
              </a:spcAft>
            </a:pPr>
            <a:r>
              <a:rPr lang="ar-SA" b="1" dirty="0">
                <a:solidFill>
                  <a:srgbClr val="000000"/>
                </a:solidFill>
                <a:ea typeface="Calibri"/>
              </a:rPr>
              <a:t>ثالثا: الاهداف </a:t>
            </a:r>
            <a:endParaRPr lang="en-US" sz="1200" dirty="0">
              <a:ea typeface="Calibri"/>
              <a:cs typeface="Arial"/>
            </a:endParaRPr>
          </a:p>
          <a:p>
            <a:pPr algn="r">
              <a:lnSpc>
                <a:spcPct val="150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التوحيد 1 . بر الوالدين وشكرهما 2 . الاتباع والانتماء للحق واهله 3 . مراقبة الله 4 . اقامة الصلاة 5 . الامر بالمعروف والنهي عن المنكر 6 . الصبر 7 . التنفير من الكبر وازدراء الناس 8 . ذم الخيلاء والفخر 9 </a:t>
            </a:r>
            <a:r>
              <a:rPr lang="ar-SA" b="1" dirty="0" err="1">
                <a:solidFill>
                  <a:srgbClr val="000000"/>
                </a:solidFill>
                <a:latin typeface="Arial"/>
                <a:ea typeface="Calibri"/>
              </a:rPr>
              <a:t>الوقاروالسيرة</a:t>
            </a:r>
            <a:r>
              <a:rPr lang="ar-SA" b="1" dirty="0">
                <a:solidFill>
                  <a:srgbClr val="000000"/>
                </a:solidFill>
                <a:latin typeface="Arial"/>
                <a:ea typeface="Calibri"/>
              </a:rPr>
              <a:t> الحسنة 1 .11 . اعتدال المنطق وادب الحديث  </a:t>
            </a:r>
            <a:endParaRPr lang="en-US" sz="1200" dirty="0">
              <a:ea typeface="Calibri"/>
              <a:cs typeface="Arial"/>
            </a:endParaRPr>
          </a:p>
        </p:txBody>
      </p:sp>
    </p:spTree>
    <p:extLst>
      <p:ext uri="{BB962C8B-B14F-4D97-AF65-F5344CB8AC3E}">
        <p14:creationId xmlns:p14="http://schemas.microsoft.com/office/powerpoint/2010/main" xmlns="" val="1779384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474" y="332656"/>
            <a:ext cx="8496944" cy="4926349"/>
          </a:xfrm>
          <a:prstGeom prst="rect">
            <a:avLst/>
          </a:prstGeom>
        </p:spPr>
        <p:txBody>
          <a:bodyPr wrap="square">
            <a:spAutoFit/>
          </a:bodyPr>
          <a:lstStyle/>
          <a:p>
            <a:pPr algn="r">
              <a:lnSpc>
                <a:spcPct val="107000"/>
              </a:lnSpc>
              <a:spcAft>
                <a:spcPts val="800"/>
              </a:spcAft>
            </a:pPr>
            <a:r>
              <a:rPr lang="ar-SA" b="1" dirty="0">
                <a:solidFill>
                  <a:srgbClr val="000000"/>
                </a:solidFill>
                <a:ea typeface="Calibri"/>
              </a:rPr>
              <a:t>ولعل  أهم ما ترشد اليه </a:t>
            </a:r>
            <a:r>
              <a:rPr lang="ar-SA" b="1" dirty="0" err="1">
                <a:solidFill>
                  <a:srgbClr val="000000"/>
                </a:solidFill>
                <a:ea typeface="Calibri"/>
              </a:rPr>
              <a:t>الايات</a:t>
            </a:r>
            <a:r>
              <a:rPr lang="ar-SA" b="1" dirty="0">
                <a:solidFill>
                  <a:srgbClr val="000000"/>
                </a:solidFill>
                <a:ea typeface="Calibri"/>
              </a:rPr>
              <a:t> </a:t>
            </a:r>
            <a:endParaRPr lang="en-US" sz="1200" dirty="0">
              <a:ea typeface="Calibri"/>
              <a:cs typeface="Arial"/>
            </a:endParaRPr>
          </a:p>
          <a:p>
            <a:pPr algn="r">
              <a:lnSpc>
                <a:spcPct val="107000"/>
              </a:lnSpc>
              <a:spcAft>
                <a:spcPts val="800"/>
              </a:spcAft>
            </a:pPr>
            <a:r>
              <a:rPr lang="en-US" b="1" dirty="0" smtClean="0">
                <a:solidFill>
                  <a:srgbClr val="000000"/>
                </a:solidFill>
                <a:effectLst/>
                <a:latin typeface="Arial"/>
                <a:ea typeface="Calibri"/>
                <a:cs typeface="Arial"/>
              </a:rPr>
              <a:t> . </a:t>
            </a:r>
            <a:r>
              <a:rPr lang="ar-SA" b="1" dirty="0">
                <a:solidFill>
                  <a:srgbClr val="000000"/>
                </a:solidFill>
                <a:latin typeface="Arial"/>
                <a:ea typeface="Calibri"/>
              </a:rPr>
              <a:t>1ـــ   عدم الاشراك بالله واخلاص العبادة له وهي اعظم الوصايا 2 . البر </a:t>
            </a:r>
            <a:r>
              <a:rPr lang="ar-SA" b="1" dirty="0" err="1">
                <a:solidFill>
                  <a:srgbClr val="000000"/>
                </a:solidFill>
                <a:latin typeface="Arial"/>
                <a:ea typeface="Calibri"/>
              </a:rPr>
              <a:t>بالوالدن</a:t>
            </a:r>
            <a:r>
              <a:rPr lang="ar-SA" b="1" dirty="0">
                <a:solidFill>
                  <a:srgbClr val="000000"/>
                </a:solidFill>
                <a:latin typeface="Arial"/>
                <a:ea typeface="Calibri"/>
              </a:rPr>
              <a:t> والتذكٌر بفضلهما 3 . التمسك بالدين والاستقامة عليه مهما كانت دواعي الهدم ولو امره والداه بالشرك 3 . الامر باتباع طريق المنيبين الى ربهم التائبين اليه 4 . التذكير بان الله لا يخفى عليه خافية </a:t>
            </a:r>
            <a:r>
              <a:rPr lang="ar-SA" b="1" dirty="0" err="1">
                <a:solidFill>
                  <a:srgbClr val="000000"/>
                </a:solidFill>
                <a:latin typeface="Arial"/>
                <a:ea typeface="Calibri"/>
              </a:rPr>
              <a:t>ولايغيب</a:t>
            </a:r>
            <a:r>
              <a:rPr lang="ar-SA" b="1" dirty="0">
                <a:solidFill>
                  <a:srgbClr val="000000"/>
                </a:solidFill>
                <a:latin typeface="Arial"/>
                <a:ea typeface="Calibri"/>
              </a:rPr>
              <a:t> عنه </a:t>
            </a:r>
            <a:r>
              <a:rPr lang="ar-SA" b="1" dirty="0" err="1">
                <a:solidFill>
                  <a:srgbClr val="000000"/>
                </a:solidFill>
                <a:latin typeface="Arial"/>
                <a:ea typeface="Calibri"/>
              </a:rPr>
              <a:t>شئ</a:t>
            </a:r>
            <a:r>
              <a:rPr lang="ar-SA" b="1" dirty="0">
                <a:solidFill>
                  <a:srgbClr val="000000"/>
                </a:solidFill>
                <a:latin typeface="Arial"/>
                <a:ea typeface="Calibri"/>
              </a:rPr>
              <a:t> ولو كان مثقال حبة من خردل 5 . الامر </a:t>
            </a:r>
            <a:r>
              <a:rPr lang="ar-SA" b="1" dirty="0" err="1">
                <a:solidFill>
                  <a:srgbClr val="000000"/>
                </a:solidFill>
                <a:latin typeface="Arial"/>
                <a:ea typeface="Calibri"/>
              </a:rPr>
              <a:t>باقامة</a:t>
            </a:r>
            <a:r>
              <a:rPr lang="ar-SA" b="1" dirty="0">
                <a:solidFill>
                  <a:srgbClr val="000000"/>
                </a:solidFill>
                <a:latin typeface="Arial"/>
                <a:ea typeface="Calibri"/>
              </a:rPr>
              <a:t> الصلاة والقيام بالمعروف والنهي عن المنكر 6 . النهي عن التكبر والاختيال  ـ8 ــــ الامر بالاعتدال في المشي وخفض الصوت</a:t>
            </a:r>
            <a:r>
              <a:rPr lang="en-US" b="1" dirty="0" smtClean="0">
                <a:solidFill>
                  <a:srgbClr val="000000"/>
                </a:solidFill>
                <a:effectLst/>
                <a:latin typeface="Arial"/>
                <a:ea typeface="Calibri"/>
                <a:cs typeface="Arial"/>
              </a:rPr>
              <a:t>   </a:t>
            </a:r>
            <a:br>
              <a:rPr lang="en-US" b="1" dirty="0" smtClean="0">
                <a:solidFill>
                  <a:srgbClr val="000000"/>
                </a:solidFill>
                <a:effectLst/>
                <a:latin typeface="Arial"/>
                <a:ea typeface="Calibri"/>
                <a:cs typeface="Arial"/>
              </a:rPr>
            </a:br>
            <a:endParaRPr lang="en-US" sz="1200" dirty="0">
              <a:ea typeface="Calibri"/>
              <a:cs typeface="Arial"/>
            </a:endParaRPr>
          </a:p>
          <a:p>
            <a:pPr marL="8890" indent="-6350" algn="r">
              <a:lnSpc>
                <a:spcPct val="107000"/>
              </a:lnSpc>
              <a:spcAft>
                <a:spcPts val="1235"/>
              </a:spcAft>
            </a:pPr>
            <a:r>
              <a:rPr lang="ar-SA" b="1" dirty="0">
                <a:ea typeface="Calibri"/>
              </a:rPr>
              <a:t>وصية الامام علي  ( علٌيه السلام)  لبنيه (ع):  </a:t>
            </a:r>
            <a:endParaRPr lang="en-US" sz="1200" dirty="0">
              <a:ea typeface="Calibri"/>
              <a:cs typeface="Arial"/>
            </a:endParaRPr>
          </a:p>
          <a:p>
            <a:pPr algn="r">
              <a:lnSpc>
                <a:spcPct val="107000"/>
              </a:lnSpc>
              <a:spcAft>
                <a:spcPts val="1035"/>
              </a:spcAft>
            </a:pPr>
            <a:r>
              <a:rPr lang="ar-SA" b="1" dirty="0">
                <a:ea typeface="Calibri"/>
              </a:rPr>
              <a:t>(</a:t>
            </a:r>
            <a:r>
              <a:rPr lang="ar-SA" b="1" dirty="0" err="1">
                <a:ea typeface="Calibri"/>
              </a:rPr>
              <a:t>يابني</a:t>
            </a:r>
            <a:r>
              <a:rPr lang="ar-SA" b="1" dirty="0">
                <a:ea typeface="Calibri"/>
              </a:rPr>
              <a:t> عاشروا الناس عشرة ان غبتم حنوا اليكم , وان فقدتم بكوا عليكم , </a:t>
            </a:r>
            <a:r>
              <a:rPr lang="ar-SA" b="1" dirty="0" err="1">
                <a:ea typeface="Calibri"/>
              </a:rPr>
              <a:t>يابني</a:t>
            </a:r>
            <a:r>
              <a:rPr lang="ar-SA" b="1" dirty="0">
                <a:ea typeface="Calibri"/>
              </a:rPr>
              <a:t> ان القلوب جند مجندة تلاحظ بالمودة وتتناجى بها , وكذلك هي في البغض , فاذا احسستم في احد  قلبكم فاحذروه , واذا احببتم الرجل من غير خير سبق منه اياكم فارجوه , واذا ابغضتم الرجل من غير سوء سبق منه عليكم فاحذروه.  </a:t>
            </a:r>
            <a:endParaRPr lang="en-US" sz="1200" dirty="0">
              <a:ea typeface="Calibri"/>
              <a:cs typeface="Arial"/>
            </a:endParaRPr>
          </a:p>
          <a:p>
            <a:pPr algn="r">
              <a:lnSpc>
                <a:spcPct val="107000"/>
              </a:lnSpc>
              <a:spcAft>
                <a:spcPts val="1045"/>
              </a:spcAft>
            </a:pPr>
            <a:r>
              <a:rPr lang="ar-SA" b="1" dirty="0">
                <a:ea typeface="Calibri"/>
              </a:rPr>
              <a:t>تبدأ مرحلة تقديم الوعظ والارشاد </a:t>
            </a:r>
            <a:r>
              <a:rPr lang="ar-SA" b="1" dirty="0" err="1">
                <a:ea typeface="Calibri"/>
              </a:rPr>
              <a:t>للابناء</a:t>
            </a:r>
            <a:r>
              <a:rPr lang="ar-SA" b="1" dirty="0">
                <a:ea typeface="Calibri"/>
              </a:rPr>
              <a:t> في نهاية العام السابع الى نهاية العام الرابع عشر من عمر الطفل وهي مرحلة اعداد الشخصية ليصبح الطفل راشدا ناضجا وعضوا في المجتمع ويبدأ الاهتمام بمن حوله . وهذه المرحلة من اهم المراحل التي ينبغي لوالدين ابداء عناية تربوية اضافية بالطفل </a:t>
            </a:r>
            <a:r>
              <a:rPr lang="ar-SA" b="1" dirty="0" err="1">
                <a:ea typeface="Calibri"/>
              </a:rPr>
              <a:t>لانها</a:t>
            </a:r>
            <a:r>
              <a:rPr lang="ar-SA" b="1" dirty="0">
                <a:ea typeface="Calibri"/>
              </a:rPr>
              <a:t> اول المراحل التي يدخل فيها الطفل في علاقات اجتماعية اوسع من قبل.  </a:t>
            </a:r>
            <a:endParaRPr lang="en-US" sz="1200" dirty="0">
              <a:ea typeface="Calibri"/>
              <a:cs typeface="Arial"/>
            </a:endParaRPr>
          </a:p>
        </p:txBody>
      </p:sp>
    </p:spTree>
    <p:extLst>
      <p:ext uri="{BB962C8B-B14F-4D97-AF65-F5344CB8AC3E}">
        <p14:creationId xmlns:p14="http://schemas.microsoft.com/office/powerpoint/2010/main" xmlns="" val="107235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84" y="332656"/>
            <a:ext cx="8712968" cy="5322163"/>
          </a:xfrm>
          <a:prstGeom prst="rect">
            <a:avLst/>
          </a:prstGeom>
        </p:spPr>
        <p:txBody>
          <a:bodyPr wrap="square">
            <a:spAutoFit/>
          </a:bodyPr>
          <a:lstStyle/>
          <a:p>
            <a:pPr algn="just" rtl="1">
              <a:lnSpc>
                <a:spcPct val="107000"/>
              </a:lnSpc>
              <a:spcAft>
                <a:spcPts val="1045"/>
              </a:spcAft>
            </a:pPr>
            <a:r>
              <a:rPr lang="ar-SA" b="1" dirty="0">
                <a:ea typeface="Calibri"/>
              </a:rPr>
              <a:t>ومن العوامل المؤثرة في اعداد وبناء شخصية الطفل علاقاته بمحيطه وبمن حوله وهذا ما تتضمنه وصية الامام علي )عليه السلام( لابنه الحسن , اذ </a:t>
            </a:r>
            <a:r>
              <a:rPr lang="ar-SA" b="1" dirty="0" err="1">
                <a:ea typeface="Calibri"/>
              </a:rPr>
              <a:t>وصاه</a:t>
            </a:r>
            <a:r>
              <a:rPr lang="ar-SA" b="1" dirty="0">
                <a:ea typeface="Calibri"/>
              </a:rPr>
              <a:t> بان يكون حسن المعاشرة في العلانية مع خلق الله اجمعين </a:t>
            </a:r>
            <a:r>
              <a:rPr lang="ar-SA" b="1" dirty="0" err="1">
                <a:ea typeface="Calibri"/>
              </a:rPr>
              <a:t>ولاتعاشرهم</a:t>
            </a:r>
            <a:r>
              <a:rPr lang="ar-SA" b="1" dirty="0">
                <a:ea typeface="Calibri"/>
              </a:rPr>
              <a:t> لنصيبك من الدنيا, ودع طلب الجاه والرياء والسمعة فكلنا الى زوال , </a:t>
            </a:r>
            <a:r>
              <a:rPr lang="ar-SA" b="1" dirty="0" err="1">
                <a:ea typeface="Calibri"/>
              </a:rPr>
              <a:t>ولاتدع</a:t>
            </a:r>
            <a:r>
              <a:rPr lang="ar-SA" b="1" dirty="0">
                <a:ea typeface="Calibri"/>
              </a:rPr>
              <a:t> ما </a:t>
            </a:r>
            <a:r>
              <a:rPr lang="ar-SA" b="1" dirty="0" err="1">
                <a:ea typeface="Calibri"/>
              </a:rPr>
              <a:t>تستشعره</a:t>
            </a:r>
            <a:r>
              <a:rPr lang="ar-SA" b="1" dirty="0">
                <a:ea typeface="Calibri"/>
              </a:rPr>
              <a:t> يقينا من نفسك بما تشك فيه من غيرك , وكن رفيقا في امرك بالمعروف شفيقا في نهيك عن المنكر وكل ذلك انما يستجلب من خلال حسن صحبة من تصحبون ومرافقة من ترافقون. </a:t>
            </a:r>
            <a:endParaRPr lang="en-US" sz="1200" dirty="0">
              <a:ea typeface="Calibri"/>
              <a:cs typeface="Arial"/>
            </a:endParaRPr>
          </a:p>
          <a:p>
            <a:pPr algn="just" rtl="1">
              <a:lnSpc>
                <a:spcPct val="107000"/>
              </a:lnSpc>
              <a:spcAft>
                <a:spcPts val="1415"/>
              </a:spcAft>
            </a:pPr>
            <a:r>
              <a:rPr lang="ar-SA" b="1" dirty="0">
                <a:ea typeface="Calibri"/>
              </a:rPr>
              <a:t>والامام علي (عليه السلام) انما كان من نصحه ايضا ومما يرادف وصيته الانفة قوله : (ابذل لصديقك كل المودة ,</a:t>
            </a:r>
            <a:r>
              <a:rPr lang="ar-SA" b="1" dirty="0" err="1">
                <a:ea typeface="Calibri"/>
              </a:rPr>
              <a:t>ولاتبذل</a:t>
            </a:r>
            <a:r>
              <a:rPr lang="ar-SA" b="1" dirty="0">
                <a:ea typeface="Calibri"/>
              </a:rPr>
              <a:t> له كل </a:t>
            </a:r>
            <a:r>
              <a:rPr lang="ar-SA" b="1" dirty="0" err="1">
                <a:ea typeface="Calibri"/>
              </a:rPr>
              <a:t>الطمأنينه</a:t>
            </a:r>
            <a:r>
              <a:rPr lang="ar-SA" b="1" dirty="0">
                <a:ea typeface="Calibri"/>
              </a:rPr>
              <a:t> , واعطه كل المواساة </a:t>
            </a:r>
            <a:r>
              <a:rPr lang="ar-SA" b="1" dirty="0" err="1">
                <a:ea typeface="Calibri"/>
              </a:rPr>
              <a:t>ولاتفض</a:t>
            </a:r>
            <a:r>
              <a:rPr lang="ar-SA" b="1" dirty="0">
                <a:ea typeface="Calibri"/>
              </a:rPr>
              <a:t> اليه بكل الاسرار     , فتوفي الحكمة حقها والصديق واجبه) </a:t>
            </a:r>
            <a:endParaRPr lang="en-US" sz="1200" dirty="0">
              <a:ea typeface="Calibri"/>
              <a:cs typeface="Arial"/>
            </a:endParaRPr>
          </a:p>
          <a:p>
            <a:pPr algn="just" rtl="1">
              <a:lnSpc>
                <a:spcPct val="107000"/>
              </a:lnSpc>
              <a:spcAft>
                <a:spcPts val="1395"/>
              </a:spcAft>
            </a:pPr>
            <a:r>
              <a:rPr lang="ar-SA" b="1" dirty="0">
                <a:ea typeface="Calibri"/>
              </a:rPr>
              <a:t>ان التنمية الاخلاقية للشخصية التي دعا اليها الامام في وصاياه مرتبطة بشكل وثيق بالدين. فالدين يربي الانسان على التعاون الاجتماعي ونبذ العدوان, و يربيه على سلوك طريق الخير ونبذ طريق الشر, و يربيه على التفكر دائماً في الخالق والاعتبار بما خلق وصوّر. </a:t>
            </a:r>
            <a:endParaRPr lang="en-US" sz="1200" dirty="0">
              <a:ea typeface="Calibri"/>
              <a:cs typeface="Arial"/>
            </a:endParaRPr>
          </a:p>
          <a:p>
            <a:pPr algn="just" rtl="1">
              <a:lnSpc>
                <a:spcPct val="107000"/>
              </a:lnSpc>
              <a:spcAft>
                <a:spcPts val="835"/>
              </a:spcAft>
              <a:tabLst>
                <a:tab pos="2091690" algn="ctr"/>
              </a:tabLst>
            </a:pPr>
            <a:r>
              <a:rPr lang="ar-SA" sz="2000" b="1" dirty="0">
                <a:solidFill>
                  <a:srgbClr val="000000"/>
                </a:solidFill>
                <a:ea typeface="Arial"/>
              </a:rPr>
              <a:t>: وصية الامام الغزالي	 </a:t>
            </a:r>
            <a:endParaRPr lang="en-US" sz="1200" dirty="0">
              <a:ea typeface="Calibri"/>
              <a:cs typeface="Arial"/>
            </a:endParaRPr>
          </a:p>
          <a:p>
            <a:pPr marL="635" indent="-635" algn="just" rtl="1">
              <a:lnSpc>
                <a:spcPct val="111000"/>
              </a:lnSpc>
              <a:spcAft>
                <a:spcPts val="1030"/>
              </a:spcAft>
            </a:pPr>
            <a:r>
              <a:rPr lang="ar-SA" b="1" dirty="0">
                <a:solidFill>
                  <a:srgbClr val="000000"/>
                </a:solidFill>
                <a:ea typeface="Arial"/>
              </a:rPr>
              <a:t>ابو حامد محمد الغزالي الصوفي الشافعي الاشعري احد اعلام البصرة واشهر علماء المسلمين في القرن الخامس الهجري ولد سنة) 1058م( وتوفي سنة) 1111( كان فقيها واصوليا وفيلسوفا , وكان صوفي الطريقة شافعي الفقه. </a:t>
            </a:r>
            <a:endParaRPr lang="en-US" sz="1200" dirty="0">
              <a:ea typeface="Calibri"/>
              <a:cs typeface="Arial"/>
            </a:endParaRPr>
          </a:p>
          <a:p>
            <a:pPr marL="8890" indent="-6350" algn="just" rtl="1">
              <a:lnSpc>
                <a:spcPct val="107000"/>
              </a:lnSpc>
              <a:spcAft>
                <a:spcPts val="1115"/>
              </a:spcAft>
            </a:pPr>
            <a:r>
              <a:rPr lang="ar-SA" b="1" dirty="0">
                <a:solidFill>
                  <a:srgbClr val="000000"/>
                </a:solidFill>
                <a:ea typeface="Arial"/>
              </a:rPr>
              <a:t>من رسالته ) انجع الوسائل </a:t>
            </a:r>
            <a:r>
              <a:rPr lang="ar-SA" b="1" dirty="0" smtClean="0">
                <a:solidFill>
                  <a:srgbClr val="000000"/>
                </a:solidFill>
                <a:ea typeface="Arial"/>
              </a:rPr>
              <a:t>يقول</a:t>
            </a:r>
            <a:r>
              <a:rPr lang="ar-SA" b="1" dirty="0">
                <a:solidFill>
                  <a:srgbClr val="000000"/>
                </a:solidFill>
                <a:ea typeface="Arial"/>
              </a:rPr>
              <a:t>:  </a:t>
            </a:r>
            <a:endParaRPr lang="en-US" sz="1200" dirty="0">
              <a:ea typeface="Calibri"/>
              <a:cs typeface="Arial"/>
            </a:endParaRPr>
          </a:p>
        </p:txBody>
      </p:sp>
    </p:spTree>
    <p:extLst>
      <p:ext uri="{BB962C8B-B14F-4D97-AF65-F5344CB8AC3E}">
        <p14:creationId xmlns:p14="http://schemas.microsoft.com/office/powerpoint/2010/main" xmlns="" val="1702707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892" y="332656"/>
            <a:ext cx="8712968" cy="3756478"/>
          </a:xfrm>
          <a:prstGeom prst="rect">
            <a:avLst/>
          </a:prstGeom>
        </p:spPr>
        <p:txBody>
          <a:bodyPr wrap="square">
            <a:spAutoFit/>
          </a:bodyPr>
          <a:lstStyle/>
          <a:p>
            <a:pPr marL="635" indent="-635" algn="just" rtl="1">
              <a:lnSpc>
                <a:spcPct val="111000"/>
              </a:lnSpc>
              <a:spcAft>
                <a:spcPts val="1045"/>
              </a:spcAft>
            </a:pPr>
            <a:r>
              <a:rPr lang="en-US" b="1" dirty="0" smtClean="0">
                <a:solidFill>
                  <a:srgbClr val="000000"/>
                </a:solidFill>
                <a:effectLst/>
                <a:latin typeface="Arial"/>
                <a:ea typeface="Arial"/>
                <a:cs typeface="Arial"/>
              </a:rPr>
              <a:t> </a:t>
            </a:r>
            <a:r>
              <a:rPr lang="ar-SA" b="1" dirty="0">
                <a:solidFill>
                  <a:srgbClr val="000000"/>
                </a:solidFill>
                <a:latin typeface="Arial"/>
                <a:ea typeface="Arial"/>
              </a:rPr>
              <a:t>(الصبي امانة عند والديه , وقلبه الطاهر جوهرة ساذجة خالية من كل نقش وصورة , وهو قابل لكل نقش , ومائل الى كل ما يمال به اليه , فان عود الخير وعلمه نشا عليه وسعد في الدنيا والاخرة ابواه, وكل معلم ومؤدب له , وان عود الشر واهمل اهمال البهائم شقي وهلك وكان الوزر في رقبة القيم عليه والوالي له) .  </a:t>
            </a:r>
            <a:endParaRPr lang="en-US" sz="1200" dirty="0">
              <a:ea typeface="Calibri"/>
              <a:cs typeface="Arial"/>
            </a:endParaRPr>
          </a:p>
          <a:p>
            <a:pPr marL="635" indent="-635" algn="just" rtl="1">
              <a:lnSpc>
                <a:spcPct val="111000"/>
              </a:lnSpc>
              <a:spcAft>
                <a:spcPts val="1155"/>
              </a:spcAft>
            </a:pPr>
            <a:r>
              <a:rPr lang="ar-SA" b="1" dirty="0">
                <a:solidFill>
                  <a:srgbClr val="000000"/>
                </a:solidFill>
                <a:ea typeface="Arial"/>
              </a:rPr>
              <a:t>ان وصية الله </a:t>
            </a:r>
            <a:r>
              <a:rPr lang="ar-SA" b="1" dirty="0" err="1">
                <a:solidFill>
                  <a:srgbClr val="000000"/>
                </a:solidFill>
                <a:ea typeface="Arial"/>
              </a:rPr>
              <a:t>للاباء</a:t>
            </a:r>
            <a:r>
              <a:rPr lang="ar-SA" b="1" dirty="0">
                <a:solidFill>
                  <a:srgbClr val="000000"/>
                </a:solidFill>
                <a:ea typeface="Arial"/>
              </a:rPr>
              <a:t> </a:t>
            </a:r>
            <a:r>
              <a:rPr lang="ar-SA" b="1" dirty="0" err="1">
                <a:solidFill>
                  <a:srgbClr val="000000"/>
                </a:solidFill>
                <a:ea typeface="Arial"/>
              </a:rPr>
              <a:t>بابنائهم</a:t>
            </a:r>
            <a:r>
              <a:rPr lang="ar-SA" b="1" dirty="0">
                <a:solidFill>
                  <a:srgbClr val="000000"/>
                </a:solidFill>
                <a:ea typeface="Arial"/>
              </a:rPr>
              <a:t> سابقة على وصية الاولاد </a:t>
            </a:r>
            <a:r>
              <a:rPr lang="ar-SA" b="1" dirty="0" err="1">
                <a:solidFill>
                  <a:srgbClr val="000000"/>
                </a:solidFill>
                <a:ea typeface="Arial"/>
              </a:rPr>
              <a:t>بابائهم</a:t>
            </a:r>
            <a:r>
              <a:rPr lang="ar-SA" b="1" dirty="0">
                <a:solidFill>
                  <a:srgbClr val="000000"/>
                </a:solidFill>
                <a:ea typeface="Arial"/>
              </a:rPr>
              <a:t> , فمن اهمل تعليم ابنه ما ينفعه وتركه سدى فقد اساء غاية الاساءة , واكثر الاولاد انما جاء فسادهم من قبل الاباء واهمالهم لهم وترك </a:t>
            </a:r>
            <a:r>
              <a:rPr lang="ar-SA" b="1" dirty="0" err="1">
                <a:solidFill>
                  <a:srgbClr val="000000"/>
                </a:solidFill>
                <a:ea typeface="Arial"/>
              </a:rPr>
              <a:t>تعيمهم</a:t>
            </a:r>
            <a:r>
              <a:rPr lang="ar-SA" b="1" dirty="0">
                <a:solidFill>
                  <a:srgbClr val="000000"/>
                </a:solidFill>
                <a:ea typeface="Arial"/>
              </a:rPr>
              <a:t> فرائض الدين وسننه </a:t>
            </a:r>
            <a:r>
              <a:rPr lang="ar-SA" b="1" dirty="0" err="1">
                <a:solidFill>
                  <a:srgbClr val="000000"/>
                </a:solidFill>
                <a:ea typeface="Arial"/>
              </a:rPr>
              <a:t>فاضاعوهم</a:t>
            </a:r>
            <a:r>
              <a:rPr lang="ar-SA" b="1" dirty="0">
                <a:solidFill>
                  <a:srgbClr val="000000"/>
                </a:solidFill>
                <a:ea typeface="Arial"/>
              </a:rPr>
              <a:t> صغارا فلم ينتفعوا </a:t>
            </a:r>
            <a:r>
              <a:rPr lang="ar-SA" b="1" dirty="0" err="1">
                <a:solidFill>
                  <a:srgbClr val="000000"/>
                </a:solidFill>
                <a:ea typeface="Arial"/>
              </a:rPr>
              <a:t>بانفسهم</a:t>
            </a:r>
            <a:r>
              <a:rPr lang="ar-SA" b="1" dirty="0">
                <a:solidFill>
                  <a:srgbClr val="000000"/>
                </a:solidFill>
                <a:ea typeface="Arial"/>
              </a:rPr>
              <a:t> ولم ينفعوا ابائهم كبارا , كما عاتب بعض الاباء ابنه على العقوق فقل: يا ابت انت عققتني صغيرا فعققتك كبيرا, واضعتني وليدا </a:t>
            </a:r>
            <a:r>
              <a:rPr lang="ar-SA" b="1" dirty="0" err="1">
                <a:solidFill>
                  <a:srgbClr val="000000"/>
                </a:solidFill>
                <a:ea typeface="Arial"/>
              </a:rPr>
              <a:t>فاضعتك</a:t>
            </a:r>
            <a:r>
              <a:rPr lang="ar-SA" b="1" dirty="0">
                <a:solidFill>
                  <a:srgbClr val="000000"/>
                </a:solidFill>
                <a:ea typeface="Arial"/>
              </a:rPr>
              <a:t> شيخا. </a:t>
            </a:r>
            <a:endParaRPr lang="en-US" sz="1200" dirty="0">
              <a:ea typeface="Calibri"/>
              <a:cs typeface="Arial"/>
            </a:endParaRPr>
          </a:p>
          <a:p>
            <a:pPr marL="635" indent="-635" algn="just" rtl="1">
              <a:lnSpc>
                <a:spcPct val="111000"/>
              </a:lnSpc>
              <a:spcAft>
                <a:spcPts val="1155"/>
              </a:spcAft>
            </a:pPr>
            <a:r>
              <a:rPr lang="ar-SA" b="1" dirty="0">
                <a:solidFill>
                  <a:srgbClr val="000000"/>
                </a:solidFill>
                <a:ea typeface="Arial"/>
              </a:rPr>
              <a:t>الحياة اخذ وعطاء , كذلك فان تدريب الطفل على الخضوع للحق يرى امامه قدوة صالحة وان تعوده العدل في قبول الحق ورضوخه له تفتح طاقاته لترسم طريقها في التعبير عن نفسه ومطالبته حقوقه وعكس هذا يؤدي الى ضمورها وكبتها , قال رسول الله (صلى الله عليه وسلم ) : (كل مولود يولد بالفطر وانما ابواه يهودانه او يمجسانه او ينصرانه  ). وقد شاكل قول رسولنا الكثير من </a:t>
            </a:r>
            <a:r>
              <a:rPr lang="ar-SA" b="1" dirty="0" err="1">
                <a:solidFill>
                  <a:srgbClr val="000000"/>
                </a:solidFill>
                <a:ea typeface="Arial"/>
              </a:rPr>
              <a:t>الاراء</a:t>
            </a:r>
            <a:r>
              <a:rPr lang="ar-SA" b="1" dirty="0">
                <a:solidFill>
                  <a:srgbClr val="000000"/>
                </a:solidFill>
                <a:ea typeface="Arial"/>
              </a:rPr>
              <a:t> والمقولات , فقد قالوا ( من ادب ولده صغيرا , سر به كبيرا) , </a:t>
            </a:r>
            <a:endParaRPr lang="en-US" sz="1200" dirty="0">
              <a:ea typeface="Calibri"/>
              <a:cs typeface="Arial"/>
            </a:endParaRPr>
          </a:p>
        </p:txBody>
      </p:sp>
    </p:spTree>
    <p:extLst>
      <p:ext uri="{BB962C8B-B14F-4D97-AF65-F5344CB8AC3E}">
        <p14:creationId xmlns:p14="http://schemas.microsoft.com/office/powerpoint/2010/main" xmlns="" val="2149439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0"/>
            <a:ext cx="8229600" cy="5943600"/>
          </a:xfrm>
        </p:spPr>
        <p:txBody>
          <a:bodyPr/>
          <a:lstStyle/>
          <a:p>
            <a:r>
              <a:rPr lang="ar-IQ" sz="1800" dirty="0" smtClean="0">
                <a:solidFill>
                  <a:schemeClr val="tx1">
                    <a:lumMod val="95000"/>
                    <a:lumOff val="5000"/>
                  </a:schemeClr>
                </a:solidFill>
              </a:rPr>
              <a:t>المحاضرة(8)</a:t>
            </a:r>
            <a:br>
              <a:rPr lang="ar-IQ" sz="1800" dirty="0" smtClean="0">
                <a:solidFill>
                  <a:schemeClr val="tx1">
                    <a:lumMod val="95000"/>
                    <a:lumOff val="5000"/>
                  </a:schemeClr>
                </a:solidFill>
              </a:rPr>
            </a:br>
            <a:r>
              <a:rPr lang="ar-IQ" sz="1800" dirty="0" smtClean="0">
                <a:solidFill>
                  <a:schemeClr val="tx1">
                    <a:lumMod val="95000"/>
                    <a:lumOff val="5000"/>
                  </a:schemeClr>
                </a:solidFill>
              </a:rPr>
              <a:t>المادة:أدب أطفال</a:t>
            </a:r>
            <a:br>
              <a:rPr lang="ar-IQ" sz="1800" dirty="0" smtClean="0">
                <a:solidFill>
                  <a:schemeClr val="tx1">
                    <a:lumMod val="95000"/>
                    <a:lumOff val="5000"/>
                  </a:schemeClr>
                </a:solidFill>
              </a:rPr>
            </a:br>
            <a:r>
              <a:rPr lang="ar-IQ" sz="1800" dirty="0" smtClean="0">
                <a:solidFill>
                  <a:schemeClr val="tx1">
                    <a:lumMod val="95000"/>
                    <a:lumOff val="5000"/>
                  </a:schemeClr>
                </a:solidFill>
              </a:rPr>
              <a:t>المرحلة:الرابعة(أ-ب)</a:t>
            </a:r>
            <a:br>
              <a:rPr lang="ar-IQ" sz="1800" dirty="0" smtClean="0">
                <a:solidFill>
                  <a:schemeClr val="tx1">
                    <a:lumMod val="95000"/>
                    <a:lumOff val="5000"/>
                  </a:schemeClr>
                </a:solidFill>
              </a:rPr>
            </a:br>
            <a:r>
              <a:rPr lang="ar-IQ" sz="1800" dirty="0" smtClean="0">
                <a:solidFill>
                  <a:schemeClr val="tx1">
                    <a:lumMod val="95000"/>
                    <a:lumOff val="5000"/>
                  </a:schemeClr>
                </a:solidFill>
              </a:rPr>
              <a:t>د.جلال </a:t>
            </a:r>
            <a:r>
              <a:rPr lang="ar-IQ" sz="1800" dirty="0" err="1" smtClean="0">
                <a:solidFill>
                  <a:schemeClr val="tx1">
                    <a:lumMod val="95000"/>
                    <a:lumOff val="5000"/>
                  </a:schemeClr>
                </a:solidFill>
              </a:rPr>
              <a:t>عبدالله</a:t>
            </a:r>
            <a:r>
              <a:rPr lang="ar-IQ" sz="1800" dirty="0" smtClean="0">
                <a:solidFill>
                  <a:schemeClr val="tx1">
                    <a:lumMod val="95000"/>
                    <a:lumOff val="5000"/>
                  </a:schemeClr>
                </a:solidFill>
              </a:rPr>
              <a:t> خلف</a:t>
            </a:r>
            <a:endParaRPr lang="en-US" sz="1800" dirty="0">
              <a:solidFill>
                <a:schemeClr val="tx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13211"/>
            <a:ext cx="8424936" cy="5554790"/>
          </a:xfrm>
          <a:prstGeom prst="rect">
            <a:avLst/>
          </a:prstGeom>
        </p:spPr>
        <p:txBody>
          <a:bodyPr wrap="square">
            <a:spAutoFit/>
          </a:bodyPr>
          <a:lstStyle/>
          <a:p>
            <a:pPr marL="445770" indent="-6350" algn="r" rtl="1">
              <a:lnSpc>
                <a:spcPct val="107000"/>
              </a:lnSpc>
              <a:spcAft>
                <a:spcPts val="1435"/>
              </a:spcAft>
            </a:pPr>
            <a:r>
              <a:rPr lang="ar-IQ" sz="2400" b="1" dirty="0" smtClean="0">
                <a:solidFill>
                  <a:srgbClr val="000000"/>
                </a:solidFill>
                <a:ea typeface="Calibri"/>
              </a:rPr>
              <a:t>                                       </a:t>
            </a:r>
            <a:r>
              <a:rPr lang="ar-SA" sz="2400" b="1" dirty="0" smtClean="0">
                <a:solidFill>
                  <a:srgbClr val="000000"/>
                </a:solidFill>
                <a:ea typeface="Calibri"/>
              </a:rPr>
              <a:t> </a:t>
            </a:r>
            <a:r>
              <a:rPr lang="ar-SA" sz="2400" b="1" dirty="0">
                <a:solidFill>
                  <a:srgbClr val="000000"/>
                </a:solidFill>
                <a:ea typeface="Calibri"/>
              </a:rPr>
              <a:t>المحاضرة (1</a:t>
            </a:r>
            <a:r>
              <a:rPr lang="ar-SA" sz="2400" b="1" dirty="0" smtClean="0">
                <a:solidFill>
                  <a:srgbClr val="000000"/>
                </a:solidFill>
                <a:ea typeface="Calibri"/>
              </a:rPr>
              <a:t>)</a:t>
            </a:r>
            <a:r>
              <a:rPr lang="ar-IQ" sz="2400" b="1" dirty="0" smtClean="0">
                <a:solidFill>
                  <a:srgbClr val="000000"/>
                </a:solidFill>
                <a:ea typeface="Calibri"/>
              </a:rPr>
              <a:t>                    المادة:أدب أطفال</a:t>
            </a:r>
            <a:endParaRPr lang="en-US" sz="1600" dirty="0">
              <a:ea typeface="Calibri"/>
              <a:cs typeface="Arial"/>
            </a:endParaRPr>
          </a:p>
          <a:p>
            <a:pPr algn="r" rtl="1">
              <a:lnSpc>
                <a:spcPct val="107000"/>
              </a:lnSpc>
              <a:spcAft>
                <a:spcPts val="1435"/>
              </a:spcAft>
            </a:pPr>
            <a:r>
              <a:rPr lang="ar-SA" b="1" dirty="0">
                <a:solidFill>
                  <a:srgbClr val="000000"/>
                </a:solidFill>
                <a:ea typeface="Calibri"/>
              </a:rPr>
              <a:t> </a:t>
            </a:r>
            <a:r>
              <a:rPr lang="ar-IQ" b="1" dirty="0" smtClean="0">
                <a:solidFill>
                  <a:srgbClr val="000000"/>
                </a:solidFill>
                <a:ea typeface="Calibri"/>
              </a:rPr>
              <a:t>                                                                                                                </a:t>
            </a:r>
            <a:r>
              <a:rPr lang="ar-IQ" sz="2000" b="1" dirty="0" smtClean="0">
                <a:solidFill>
                  <a:srgbClr val="000000"/>
                </a:solidFill>
                <a:ea typeface="Calibri"/>
              </a:rPr>
              <a:t>المرحلة:الرابعة(أ-ب)</a:t>
            </a:r>
            <a:endParaRPr lang="en-US" sz="1200" dirty="0">
              <a:ea typeface="Calibri"/>
              <a:cs typeface="Arial"/>
            </a:endParaRPr>
          </a:p>
          <a:p>
            <a:pPr algn="r" rtl="1">
              <a:lnSpc>
                <a:spcPct val="107000"/>
              </a:lnSpc>
              <a:spcAft>
                <a:spcPts val="1435"/>
              </a:spcAft>
            </a:pPr>
            <a:r>
              <a:rPr lang="ar-SA" b="1" dirty="0">
                <a:solidFill>
                  <a:srgbClr val="000000"/>
                </a:solidFill>
                <a:ea typeface="Calibri"/>
              </a:rPr>
              <a:t>أهم أهداف أدب الطفل </a:t>
            </a:r>
            <a:r>
              <a:rPr lang="ar-SA" b="1" dirty="0">
                <a:solidFill>
                  <a:srgbClr val="000000"/>
                </a:solidFill>
                <a:ea typeface="Times New Roman"/>
              </a:rPr>
              <a:t> </a:t>
            </a:r>
            <a:r>
              <a:rPr lang="ar-SA" b="1" dirty="0">
                <a:solidFill>
                  <a:srgbClr val="000000"/>
                </a:solidFill>
                <a:ea typeface="Calibri"/>
              </a:rPr>
              <a:t>  </a:t>
            </a:r>
            <a:r>
              <a:rPr lang="ar-IQ" b="1" dirty="0" smtClean="0">
                <a:solidFill>
                  <a:srgbClr val="000000"/>
                </a:solidFill>
                <a:ea typeface="Calibri"/>
              </a:rPr>
              <a:t>                                                                                   د.جلال </a:t>
            </a:r>
            <a:r>
              <a:rPr lang="ar-IQ" b="1" dirty="0" err="1" smtClean="0">
                <a:solidFill>
                  <a:srgbClr val="000000"/>
                </a:solidFill>
                <a:ea typeface="Calibri"/>
              </a:rPr>
              <a:t>عبدالله</a:t>
            </a:r>
            <a:r>
              <a:rPr lang="ar-IQ" b="1" dirty="0" smtClean="0">
                <a:solidFill>
                  <a:srgbClr val="000000"/>
                </a:solidFill>
                <a:ea typeface="Calibri"/>
              </a:rPr>
              <a:t> خلف</a:t>
            </a:r>
            <a:endParaRPr lang="en-US" sz="1200" dirty="0">
              <a:ea typeface="Calibri"/>
              <a:cs typeface="Arial"/>
            </a:endParaRPr>
          </a:p>
          <a:p>
            <a:pPr marR="58420" algn="r" rtl="1">
              <a:lnSpc>
                <a:spcPct val="140000"/>
              </a:lnSpc>
              <a:spcAft>
                <a:spcPts val="915"/>
              </a:spcAft>
            </a:pPr>
            <a:r>
              <a:rPr lang="ar-SA" b="1" dirty="0">
                <a:solidFill>
                  <a:srgbClr val="000000"/>
                </a:solidFill>
                <a:ea typeface="Calibri"/>
              </a:rPr>
              <a:t>ونحن ماذا نريد من أدب الطفل؟ إننا نريد منه أن يحقق لنا </a:t>
            </a:r>
            <a:r>
              <a:rPr lang="ar-SA" b="1" dirty="0" err="1">
                <a:solidFill>
                  <a:srgbClr val="000000"/>
                </a:solidFill>
                <a:ea typeface="Calibri"/>
              </a:rPr>
              <a:t>عددﹰا</a:t>
            </a:r>
            <a:r>
              <a:rPr lang="ar-SA" b="1" dirty="0">
                <a:solidFill>
                  <a:srgbClr val="000000"/>
                </a:solidFill>
                <a:ea typeface="Calibri"/>
              </a:rPr>
              <a:t> من الأهداف الكثيـرة  التي تدخل تحت أربعة أهداف</a:t>
            </a:r>
            <a:r>
              <a:rPr lang="ar-SA" b="1" dirty="0">
                <a:solidFill>
                  <a:srgbClr val="000000"/>
                </a:solidFill>
                <a:ea typeface="Times New Roman"/>
              </a:rPr>
              <a:t> </a:t>
            </a:r>
            <a:r>
              <a:rPr lang="ar-SA" b="1" dirty="0">
                <a:solidFill>
                  <a:srgbClr val="000000"/>
                </a:solidFill>
                <a:ea typeface="Calibri"/>
              </a:rPr>
              <a:t>رئيسة هي:</a:t>
            </a:r>
            <a:r>
              <a:rPr lang="ar-SA" b="1" dirty="0">
                <a:solidFill>
                  <a:srgbClr val="000000"/>
                </a:solidFill>
                <a:ea typeface="Times New Roman"/>
              </a:rPr>
              <a:t> </a:t>
            </a:r>
            <a:endParaRPr lang="en-US" sz="1200" dirty="0">
              <a:ea typeface="Calibri"/>
              <a:cs typeface="Arial"/>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 أهداف عقائدية.</a:t>
            </a:r>
            <a:r>
              <a:rPr lang="ar-SA" b="1" dirty="0">
                <a:solidFill>
                  <a:srgbClr val="000000"/>
                </a:solidFill>
                <a:uFill>
                  <a:solidFill>
                    <a:srgbClr val="000000"/>
                  </a:solidFill>
                </a:uFill>
                <a:ea typeface="Times New Roman"/>
              </a:rPr>
              <a:t>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-أهداف تعليمية.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a:t>
            </a:r>
            <a:r>
              <a:rPr lang="ar-SA" b="1" dirty="0">
                <a:solidFill>
                  <a:srgbClr val="000000"/>
                </a:solidFill>
                <a:uFill>
                  <a:solidFill>
                    <a:srgbClr val="000000"/>
                  </a:solidFill>
                </a:uFill>
                <a:ea typeface="Arial"/>
              </a:rPr>
              <a:t> </a:t>
            </a:r>
            <a:r>
              <a:rPr lang="ar-SA" b="1" dirty="0">
                <a:solidFill>
                  <a:srgbClr val="000000"/>
                </a:solidFill>
                <a:uFill>
                  <a:solidFill>
                    <a:srgbClr val="000000"/>
                  </a:solidFill>
                </a:uFill>
                <a:ea typeface="Calibri"/>
              </a:rPr>
              <a:t>أهداف تربوية.  </a:t>
            </a:r>
            <a:endParaRPr lang="en-US" sz="1200" dirty="0">
              <a:uFill>
                <a:solidFill>
                  <a:srgbClr val="000000"/>
                </a:solidFill>
              </a:uFill>
              <a:ea typeface="Calibri"/>
              <a:cs typeface="Calibri"/>
            </a:endParaRPr>
          </a:p>
          <a:p>
            <a:pPr marL="342900" marR="21590" lvl="0" indent="-342900" algn="r" rtl="1" fontAlgn="base">
              <a:lnSpc>
                <a:spcPct val="140000"/>
              </a:lnSpc>
              <a:spcAft>
                <a:spcPts val="1435"/>
              </a:spcAft>
              <a:buClr>
                <a:srgbClr val="000000"/>
              </a:buClr>
              <a:buSzPts val="1300"/>
              <a:buFont typeface="+mj-lt"/>
              <a:buAutoNum type="arabicPeriod"/>
            </a:pPr>
            <a:r>
              <a:rPr lang="ar-SA" b="1" dirty="0">
                <a:solidFill>
                  <a:srgbClr val="000000"/>
                </a:solidFill>
                <a:uFill>
                  <a:solidFill>
                    <a:srgbClr val="000000"/>
                  </a:solidFill>
                </a:uFill>
                <a:ea typeface="Calibri"/>
              </a:rPr>
              <a:t>- أهداف ترفيهية.  </a:t>
            </a:r>
            <a:endParaRPr lang="en-US" sz="1200" dirty="0">
              <a:uFill>
                <a:solidFill>
                  <a:srgbClr val="000000"/>
                </a:solidFill>
              </a:uFill>
              <a:ea typeface="Calibri"/>
              <a:cs typeface="Calibri"/>
            </a:endParaRPr>
          </a:p>
          <a:p>
            <a:pPr marL="4445" marR="82550" algn="r" rtl="1">
              <a:lnSpc>
                <a:spcPct val="140000"/>
              </a:lnSpc>
              <a:spcAft>
                <a:spcPts val="915"/>
              </a:spcAft>
            </a:pPr>
            <a:r>
              <a:rPr lang="ar-SA" b="1" dirty="0">
                <a:solidFill>
                  <a:srgbClr val="000000"/>
                </a:solidFill>
                <a:ea typeface="Calibri"/>
              </a:rPr>
              <a:t>وذلك التقسيم لكيلا تتداخل الأفكار، وإلا فكل الأهداف تدخل تحت الهدف العقدي؛ لأننا أمة عقيدتنا تشمل جميع شؤون الحياة الكبيرة منها والصغيرة.  </a:t>
            </a:r>
            <a:endParaRPr lang="en-US" dirty="0"/>
          </a:p>
        </p:txBody>
      </p:sp>
    </p:spTree>
    <p:extLst>
      <p:ext uri="{BB962C8B-B14F-4D97-AF65-F5344CB8AC3E}">
        <p14:creationId xmlns:p14="http://schemas.microsoft.com/office/powerpoint/2010/main" xmlns="" val="105825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p:nvPr/>
        </p:nvPicPr>
        <p:blipFill rotWithShape="1">
          <a:blip r:embed="rId2">
            <a:extLst>
              <a:ext uri="{28A0092B-C50C-407E-A947-70E740481C1C}">
                <a14:useLocalDpi xmlns:a14="http://schemas.microsoft.com/office/drawing/2010/main" xmlns="" val="0"/>
              </a:ext>
            </a:extLst>
          </a:blip>
          <a:srcRect l="15906" t="10606" r="15004" b="14419"/>
          <a:stretch/>
        </p:blipFill>
        <p:spPr bwMode="auto">
          <a:xfrm>
            <a:off x="1043609" y="1295400"/>
            <a:ext cx="6912768" cy="5428573"/>
          </a:xfrm>
          <a:prstGeom prst="rect">
            <a:avLst/>
          </a:prstGeom>
          <a:ln>
            <a:noFill/>
          </a:ln>
          <a:extLst>
            <a:ext uri="{53640926-AAD7-44D8-BBD7-CCE9431645EC}">
              <a14:shadowObscured xmlns:a14="http://schemas.microsoft.com/office/drawing/2010/main" xmlns=""/>
            </a:ext>
          </a:extLst>
        </p:spPr>
      </p:pic>
      <p:pic>
        <p:nvPicPr>
          <p:cNvPr id="3" name="Picture 2"/>
          <p:cNvPicPr/>
          <p:nvPr/>
        </p:nvPicPr>
        <p:blipFill>
          <a:blip r:embed="rId3">
            <a:extLst>
              <a:ext uri="{28A0092B-C50C-407E-A947-70E740481C1C}">
                <a14:useLocalDpi xmlns:a14="http://schemas.microsoft.com/office/drawing/2010/main" xmlns="" val="0"/>
              </a:ext>
            </a:extLst>
          </a:blip>
          <a:stretch>
            <a:fillRect/>
          </a:stretch>
        </p:blipFill>
        <p:spPr>
          <a:xfrm>
            <a:off x="3843337" y="620688"/>
            <a:ext cx="1642110" cy="78676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52400"/>
            <a:ext cx="8820472" cy="5739776"/>
          </a:xfrm>
          <a:prstGeom prst="rect">
            <a:avLst/>
          </a:prstGeom>
        </p:spPr>
        <p:txBody>
          <a:bodyPr wrap="square">
            <a:spAutoFit/>
          </a:bodyPr>
          <a:lstStyle/>
          <a:p>
            <a:pPr algn="ctr">
              <a:lnSpc>
                <a:spcPct val="107000"/>
              </a:lnSpc>
              <a:spcAft>
                <a:spcPts val="800"/>
              </a:spcAft>
            </a:pPr>
            <a:r>
              <a:rPr lang="ar-IQ" b="1" dirty="0" smtClean="0">
                <a:ea typeface="Calibri"/>
              </a:rPr>
              <a:t>                     </a:t>
            </a:r>
            <a:r>
              <a:rPr lang="en-US" b="1" dirty="0" smtClean="0">
                <a:ea typeface="Calibri"/>
              </a:rPr>
              <a:t> </a:t>
            </a:r>
            <a:r>
              <a:rPr lang="ar-IQ" b="1" dirty="0" smtClean="0">
                <a:ea typeface="Calibri"/>
              </a:rPr>
              <a:t>         </a:t>
            </a:r>
          </a:p>
          <a:p>
            <a:pPr algn="ctr">
              <a:lnSpc>
                <a:spcPct val="107000"/>
              </a:lnSpc>
              <a:spcAft>
                <a:spcPts val="800"/>
              </a:spcAft>
            </a:pPr>
            <a:r>
              <a:rPr lang="ar-SA" sz="2800" b="1" dirty="0" err="1" smtClean="0">
                <a:ea typeface="Calibri"/>
              </a:rPr>
              <a:t>انواع</a:t>
            </a:r>
            <a:r>
              <a:rPr lang="ar-SA" sz="2800" b="1" dirty="0" smtClean="0">
                <a:ea typeface="Calibri"/>
              </a:rPr>
              <a:t> الشعر</a:t>
            </a:r>
            <a:endParaRPr lang="en-US" sz="2800" dirty="0">
              <a:ea typeface="Calibri"/>
              <a:cs typeface="Arial"/>
            </a:endParaRPr>
          </a:p>
          <a:p>
            <a:pPr algn="r">
              <a:lnSpc>
                <a:spcPct val="107000"/>
              </a:lnSpc>
              <a:spcAft>
                <a:spcPts val="800"/>
              </a:spcAft>
            </a:pPr>
            <a:r>
              <a:rPr lang="ar-SA" b="1" dirty="0">
                <a:ea typeface="Calibri"/>
              </a:rPr>
              <a:t>1.الايقاعي : كقول الشاعر :</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جاء الصبح                                        هيا اصحوا</a:t>
            </a:r>
            <a:endParaRPr lang="en-US" sz="1200" dirty="0">
              <a:ea typeface="Calibri"/>
              <a:cs typeface="Arial"/>
            </a:endParaRPr>
          </a:p>
          <a:p>
            <a:pPr algn="r">
              <a:lnSpc>
                <a:spcPct val="107000"/>
              </a:lnSpc>
              <a:spcAft>
                <a:spcPts val="800"/>
              </a:spcAft>
            </a:pPr>
            <a:r>
              <a:rPr lang="ar-SA" b="1" dirty="0">
                <a:ea typeface="Calibri"/>
              </a:rPr>
              <a:t>                   صاح الديك                                       كوكو </a:t>
            </a:r>
            <a:r>
              <a:rPr lang="ar-SA" b="1" dirty="0" err="1">
                <a:ea typeface="Calibri"/>
              </a:rPr>
              <a:t>كوكو</a:t>
            </a:r>
            <a:endParaRPr lang="en-US" sz="1200" dirty="0">
              <a:ea typeface="Calibri"/>
              <a:cs typeface="Arial"/>
            </a:endParaRPr>
          </a:p>
          <a:p>
            <a:pPr algn="r">
              <a:lnSpc>
                <a:spcPct val="107000"/>
              </a:lnSpc>
              <a:spcAft>
                <a:spcPts val="800"/>
              </a:spcAft>
            </a:pPr>
            <a:r>
              <a:rPr lang="ar-SA" b="1" dirty="0">
                <a:ea typeface="Calibri"/>
              </a:rPr>
              <a:t>                   عاش الحب                                       عاش الشعب</a:t>
            </a:r>
            <a:endParaRPr lang="en-US" sz="1200" dirty="0">
              <a:ea typeface="Calibri"/>
              <a:cs typeface="Arial"/>
            </a:endParaRPr>
          </a:p>
          <a:p>
            <a:pPr algn="r">
              <a:lnSpc>
                <a:spcPct val="107000"/>
              </a:lnSpc>
              <a:spcAft>
                <a:spcPts val="800"/>
              </a:spcAft>
            </a:pPr>
            <a:r>
              <a:rPr lang="ar-SA" b="1" dirty="0">
                <a:ea typeface="Calibri"/>
              </a:rPr>
              <a:t>2.الحواري: كقول الشاعر</a:t>
            </a:r>
            <a:endParaRPr lang="en-US" sz="1200" dirty="0">
              <a:ea typeface="Calibri"/>
              <a:cs typeface="Arial"/>
            </a:endParaRPr>
          </a:p>
          <a:p>
            <a:pPr algn="r">
              <a:lnSpc>
                <a:spcPct val="107000"/>
              </a:lnSpc>
              <a:spcAft>
                <a:spcPts val="800"/>
              </a:spcAft>
            </a:pPr>
            <a:r>
              <a:rPr lang="ar-SA" b="1" dirty="0">
                <a:ea typeface="Calibri"/>
              </a:rPr>
              <a:t>الارنبة الذكية  </a:t>
            </a:r>
            <a:endParaRPr lang="en-US" sz="1200" dirty="0">
              <a:ea typeface="Calibri"/>
              <a:cs typeface="Arial"/>
            </a:endParaRPr>
          </a:p>
          <a:p>
            <a:pPr algn="r">
              <a:lnSpc>
                <a:spcPct val="107000"/>
              </a:lnSpc>
              <a:spcAft>
                <a:spcPts val="800"/>
              </a:spcAft>
            </a:pPr>
            <a:r>
              <a:rPr lang="ar-SA" b="1" dirty="0">
                <a:ea typeface="Calibri"/>
              </a:rPr>
              <a:t>                  هدم الفيل دورنا                                    و تركنا بيوتنا</a:t>
            </a:r>
            <a:endParaRPr lang="en-US" sz="1200" dirty="0">
              <a:ea typeface="Calibri"/>
              <a:cs typeface="Arial"/>
            </a:endParaRPr>
          </a:p>
          <a:p>
            <a:pPr algn="r">
              <a:lnSpc>
                <a:spcPct val="107000"/>
              </a:lnSpc>
              <a:spcAft>
                <a:spcPts val="800"/>
              </a:spcAft>
            </a:pPr>
            <a:r>
              <a:rPr lang="ar-SA" b="1" dirty="0">
                <a:ea typeface="Calibri"/>
              </a:rPr>
              <a:t>                  فبماذا نحـــارب                                      ظلمه يا أرانب</a:t>
            </a:r>
            <a:endParaRPr lang="en-US" sz="1200" dirty="0">
              <a:ea typeface="Calibri"/>
              <a:cs typeface="Arial"/>
            </a:endParaRPr>
          </a:p>
          <a:p>
            <a:pPr algn="r">
              <a:lnSpc>
                <a:spcPct val="107000"/>
              </a:lnSpc>
              <a:spcAft>
                <a:spcPts val="800"/>
              </a:spcAft>
            </a:pPr>
            <a:r>
              <a:rPr lang="ar-SA" b="1" dirty="0">
                <a:ea typeface="Calibri"/>
              </a:rPr>
              <a:t>أرنب :</a:t>
            </a:r>
            <a:endParaRPr lang="en-US" sz="1200" dirty="0">
              <a:ea typeface="Calibri"/>
              <a:cs typeface="Arial"/>
            </a:endParaRPr>
          </a:p>
          <a:p>
            <a:pPr algn="r">
              <a:lnSpc>
                <a:spcPct val="107000"/>
              </a:lnSpc>
              <a:spcAft>
                <a:spcPts val="800"/>
              </a:spcAft>
            </a:pPr>
            <a:r>
              <a:rPr lang="ar-SA" b="1" dirty="0">
                <a:ea typeface="Calibri"/>
              </a:rPr>
              <a:t>                 الرأي ان نغادر                                       هذا المكان </a:t>
            </a:r>
            <a:r>
              <a:rPr lang="ar-SA" b="1" dirty="0" err="1">
                <a:ea typeface="Calibri"/>
              </a:rPr>
              <a:t>الخطرا</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p:txBody>
      </p:sp>
    </p:spTree>
    <p:extLst>
      <p:ext uri="{BB962C8B-B14F-4D97-AF65-F5344CB8AC3E}">
        <p14:creationId xmlns:p14="http://schemas.microsoft.com/office/powerpoint/2010/main" xmlns="" val="2768513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43408"/>
            <a:ext cx="8568952" cy="5575116"/>
          </a:xfrm>
          <a:prstGeom prst="rect">
            <a:avLst/>
          </a:prstGeom>
        </p:spPr>
        <p:txBody>
          <a:bodyPr wrap="square">
            <a:spAutoFit/>
          </a:bodyPr>
          <a:lstStyle/>
          <a:p>
            <a:pPr algn="r">
              <a:lnSpc>
                <a:spcPct val="107000"/>
              </a:lnSpc>
              <a:spcAft>
                <a:spcPts val="800"/>
              </a:spcAft>
            </a:pPr>
            <a:r>
              <a:rPr lang="ar-SA" b="1" dirty="0">
                <a:ea typeface="Calibri"/>
              </a:rPr>
              <a:t>الارنب الذكية:</a:t>
            </a:r>
            <a:endParaRPr lang="en-US" sz="1200" dirty="0">
              <a:ea typeface="Calibri"/>
              <a:cs typeface="Arial"/>
            </a:endParaRPr>
          </a:p>
          <a:p>
            <a:pPr algn="r">
              <a:lnSpc>
                <a:spcPct val="107000"/>
              </a:lnSpc>
              <a:spcAft>
                <a:spcPts val="800"/>
              </a:spcAft>
            </a:pP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لا لن نغادر الوطن                               مهما لقينا من محن </a:t>
            </a:r>
            <a:endParaRPr lang="en-US" sz="1200" dirty="0">
              <a:ea typeface="Calibri"/>
              <a:cs typeface="Arial"/>
            </a:endParaRPr>
          </a:p>
          <a:p>
            <a:pPr algn="r">
              <a:lnSpc>
                <a:spcPct val="107000"/>
              </a:lnSpc>
              <a:spcAft>
                <a:spcPts val="800"/>
              </a:spcAft>
            </a:pPr>
            <a:r>
              <a:rPr lang="ar-SA" b="1" dirty="0">
                <a:ea typeface="Calibri"/>
              </a:rPr>
              <a:t>                 هيا اجمعوا صفوفكم                              و نظموا جهودكم</a:t>
            </a:r>
            <a:endParaRPr lang="en-US" sz="1200" dirty="0">
              <a:ea typeface="Calibri"/>
              <a:cs typeface="Arial"/>
            </a:endParaRPr>
          </a:p>
          <a:p>
            <a:pPr algn="r">
              <a:lnSpc>
                <a:spcPct val="107000"/>
              </a:lnSpc>
              <a:spcAft>
                <a:spcPts val="800"/>
              </a:spcAft>
            </a:pPr>
            <a:r>
              <a:rPr lang="ar-SA" b="1" dirty="0">
                <a:ea typeface="Calibri"/>
              </a:rPr>
              <a:t>                اذن لنحفر حفــــــرة                                 كبيرة عميقـــــــة </a:t>
            </a:r>
            <a:endParaRPr lang="en-US" sz="1200" dirty="0">
              <a:ea typeface="Calibri"/>
              <a:cs typeface="Arial"/>
            </a:endParaRPr>
          </a:p>
          <a:p>
            <a:pPr algn="r">
              <a:lnSpc>
                <a:spcPct val="107000"/>
              </a:lnSpc>
              <a:spcAft>
                <a:spcPts val="800"/>
              </a:spcAft>
            </a:pPr>
            <a:r>
              <a:rPr lang="ar-SA" b="1" dirty="0">
                <a:ea typeface="Calibri"/>
              </a:rPr>
              <a:t>                هيا معا الـــــى العمل                               هيا معا الى العمل</a:t>
            </a:r>
            <a:endParaRPr lang="en-US" sz="1200" dirty="0">
              <a:ea typeface="Calibri"/>
              <a:cs typeface="Arial"/>
            </a:endParaRPr>
          </a:p>
          <a:p>
            <a:pPr algn="r">
              <a:lnSpc>
                <a:spcPct val="107000"/>
              </a:lnSpc>
              <a:spcAft>
                <a:spcPts val="800"/>
              </a:spcAft>
            </a:pPr>
            <a:r>
              <a:rPr lang="en-US" b="1" dirty="0" smtClean="0">
                <a:effectLst/>
                <a:latin typeface="Arial"/>
                <a:ea typeface="Calibri"/>
                <a:cs typeface="Arial"/>
              </a:rPr>
              <a:t> </a:t>
            </a:r>
            <a:r>
              <a:rPr lang="ar-SA" b="1" dirty="0">
                <a:ea typeface="Calibri"/>
              </a:rPr>
              <a:t> </a:t>
            </a:r>
            <a:endParaRPr lang="en-US" sz="1200" dirty="0">
              <a:ea typeface="Calibri"/>
              <a:cs typeface="Arial"/>
            </a:endParaRPr>
          </a:p>
          <a:p>
            <a:pPr algn="r">
              <a:lnSpc>
                <a:spcPct val="107000"/>
              </a:lnSpc>
              <a:spcAft>
                <a:spcPts val="800"/>
              </a:spcAft>
            </a:pPr>
            <a:r>
              <a:rPr lang="ar-SA" b="1" dirty="0">
                <a:ea typeface="Calibri"/>
              </a:rPr>
              <a:t>  ( يمر الفيل ويقع في الحفرة)</a:t>
            </a:r>
            <a:endParaRPr lang="en-US" sz="1200" dirty="0">
              <a:ea typeface="Calibri"/>
              <a:cs typeface="Arial"/>
            </a:endParaRPr>
          </a:p>
          <a:p>
            <a:pPr algn="r">
              <a:lnSpc>
                <a:spcPct val="107000"/>
              </a:lnSpc>
              <a:spcAft>
                <a:spcPts val="800"/>
              </a:spcAft>
            </a:pPr>
            <a:r>
              <a:rPr lang="ar-SA" b="1" dirty="0">
                <a:ea typeface="Calibri"/>
              </a:rPr>
              <a:t>         </a:t>
            </a:r>
            <a:r>
              <a:rPr lang="ar-SA" b="1" dirty="0" err="1" smtClean="0">
                <a:ea typeface="Calibri"/>
              </a:rPr>
              <a:t>الارانب</a:t>
            </a:r>
            <a:r>
              <a:rPr lang="ar-SA" b="1" dirty="0" smtClean="0">
                <a:ea typeface="Calibri"/>
              </a:rPr>
              <a:t>:     وقعت يا جبار                                       يا فيل يا غدار</a:t>
            </a:r>
            <a:endParaRPr lang="en-US" sz="1200" dirty="0" smtClean="0">
              <a:ea typeface="Calibri"/>
              <a:cs typeface="Arial"/>
            </a:endParaRPr>
          </a:p>
          <a:p>
            <a:pPr algn="r">
              <a:lnSpc>
                <a:spcPct val="107000"/>
              </a:lnSpc>
              <a:spcAft>
                <a:spcPts val="800"/>
              </a:spcAft>
            </a:pPr>
            <a:r>
              <a:rPr lang="ar-SA" b="1" dirty="0" smtClean="0">
                <a:ea typeface="Calibri"/>
              </a:rPr>
              <a:t>3</a:t>
            </a:r>
            <a:r>
              <a:rPr lang="ar-SA" b="1" dirty="0">
                <a:ea typeface="Calibri"/>
              </a:rPr>
              <a:t>. </a:t>
            </a:r>
            <a:r>
              <a:rPr lang="ar-SA" b="1" dirty="0" smtClean="0">
                <a:ea typeface="Calibri"/>
              </a:rPr>
              <a:t>القصصي        </a:t>
            </a:r>
            <a:r>
              <a:rPr lang="ar-SA" b="1" dirty="0">
                <a:ea typeface="Calibri"/>
              </a:rPr>
              <a:t>يمامة كانت بأعلـــــى الشجرة                         امنة في عشها مستتــــــــــرة</a:t>
            </a:r>
            <a:endParaRPr lang="en-US" sz="1200" dirty="0">
              <a:ea typeface="Calibri"/>
              <a:cs typeface="Arial"/>
            </a:endParaRPr>
          </a:p>
          <a:p>
            <a:pPr algn="r">
              <a:lnSpc>
                <a:spcPct val="107000"/>
              </a:lnSpc>
              <a:spcAft>
                <a:spcPts val="800"/>
              </a:spcAft>
            </a:pPr>
            <a:r>
              <a:rPr lang="ar-SA" b="1" dirty="0">
                <a:ea typeface="Calibri"/>
              </a:rPr>
              <a:t>          </a:t>
            </a:r>
            <a:r>
              <a:rPr lang="ar-IQ" b="1" dirty="0" smtClean="0">
                <a:ea typeface="Calibri"/>
              </a:rPr>
              <a:t>            </a:t>
            </a:r>
            <a:r>
              <a:rPr lang="ar-SA" b="1" dirty="0" smtClean="0">
                <a:ea typeface="Calibri"/>
              </a:rPr>
              <a:t>   </a:t>
            </a:r>
            <a:r>
              <a:rPr lang="ar-SA" b="1" dirty="0">
                <a:ea typeface="Calibri"/>
              </a:rPr>
              <a:t>فأقبـــــل الصياد ذات يــــــوم                           و حام حول الروض أي حوم</a:t>
            </a:r>
            <a:endParaRPr lang="en-US" sz="1200" dirty="0">
              <a:ea typeface="Calibri"/>
              <a:cs typeface="Arial"/>
            </a:endParaRPr>
          </a:p>
          <a:p>
            <a:pPr algn="r">
              <a:lnSpc>
                <a:spcPct val="107000"/>
              </a:lnSpc>
              <a:spcAft>
                <a:spcPts val="800"/>
              </a:spcAft>
            </a:pPr>
            <a:r>
              <a:rPr lang="ar-SA" b="1" dirty="0">
                <a:ea typeface="Calibri"/>
              </a:rPr>
              <a:t>          </a:t>
            </a:r>
            <a:r>
              <a:rPr lang="ar-IQ" b="1" dirty="0" smtClean="0">
                <a:ea typeface="Calibri"/>
              </a:rPr>
              <a:t>            </a:t>
            </a:r>
            <a:r>
              <a:rPr lang="ar-SA" b="1" dirty="0" smtClean="0">
                <a:ea typeface="Calibri"/>
              </a:rPr>
              <a:t>   </a:t>
            </a:r>
            <a:r>
              <a:rPr lang="ar-SA" b="1" dirty="0">
                <a:ea typeface="Calibri"/>
              </a:rPr>
              <a:t>فبــــرزت من عشها الحمقاء                           و الحمق داء مـــــــا له دواء</a:t>
            </a:r>
            <a:endParaRPr lang="en-US" sz="1200" dirty="0">
              <a:ea typeface="Calibri"/>
              <a:cs typeface="Arial"/>
            </a:endParaRPr>
          </a:p>
          <a:p>
            <a:pPr algn="r">
              <a:lnSpc>
                <a:spcPct val="107000"/>
              </a:lnSpc>
              <a:spcAft>
                <a:spcPts val="800"/>
              </a:spcAft>
            </a:pPr>
            <a:r>
              <a:rPr lang="ar-SA" b="1" dirty="0">
                <a:ea typeface="Calibri"/>
              </a:rPr>
              <a:t>           </a:t>
            </a:r>
            <a:r>
              <a:rPr lang="ar-IQ" b="1" dirty="0" smtClean="0">
                <a:ea typeface="Calibri"/>
              </a:rPr>
              <a:t>           </a:t>
            </a:r>
            <a:r>
              <a:rPr lang="ar-SA" b="1" dirty="0" smtClean="0">
                <a:ea typeface="Calibri"/>
              </a:rPr>
              <a:t>  </a:t>
            </a:r>
            <a:r>
              <a:rPr lang="ar-SA" b="1" dirty="0">
                <a:ea typeface="Calibri"/>
              </a:rPr>
              <a:t>فالتفت الصياد صوب الصوت                         و نحوه ســــــــدد سهم الموت</a:t>
            </a:r>
            <a:endParaRPr lang="en-US" sz="1200" dirty="0">
              <a:ea typeface="Calibri"/>
              <a:cs typeface="Arial"/>
            </a:endParaRPr>
          </a:p>
          <a:p>
            <a:pPr algn="r">
              <a:lnSpc>
                <a:spcPct val="107000"/>
              </a:lnSpc>
              <a:spcAft>
                <a:spcPts val="800"/>
              </a:spcAft>
            </a:pPr>
            <a:r>
              <a:rPr lang="ar-SA" b="1" dirty="0">
                <a:ea typeface="Calibri"/>
              </a:rPr>
              <a:t>       </a:t>
            </a:r>
            <a:r>
              <a:rPr lang="ar-IQ" b="1" dirty="0" smtClean="0">
                <a:ea typeface="Calibri"/>
              </a:rPr>
              <a:t>           </a:t>
            </a:r>
            <a:r>
              <a:rPr lang="ar-SA" b="1" dirty="0" smtClean="0">
                <a:ea typeface="Calibri"/>
              </a:rPr>
              <a:t>      </a:t>
            </a:r>
            <a:r>
              <a:rPr lang="ar-SA" b="1" dirty="0">
                <a:ea typeface="Calibri"/>
              </a:rPr>
              <a:t>تقول قول عــــــــارف محقق                           ملكت نفسي لو ملكت منطقي</a:t>
            </a:r>
            <a:endParaRPr lang="en-US" sz="1200" dirty="0">
              <a:ea typeface="Calibri"/>
              <a:cs typeface="Arial"/>
            </a:endParaRPr>
          </a:p>
        </p:txBody>
      </p:sp>
    </p:spTree>
    <p:extLst>
      <p:ext uri="{BB962C8B-B14F-4D97-AF65-F5344CB8AC3E}">
        <p14:creationId xmlns:p14="http://schemas.microsoft.com/office/powerpoint/2010/main" xmlns="" val="19526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658" y="404664"/>
            <a:ext cx="8638822" cy="6637202"/>
          </a:xfrm>
          <a:prstGeom prst="rect">
            <a:avLst/>
          </a:prstGeom>
        </p:spPr>
        <p:txBody>
          <a:bodyPr wrap="square">
            <a:spAutoFit/>
          </a:bodyPr>
          <a:lstStyle/>
          <a:p>
            <a:pPr algn="r" rtl="1">
              <a:lnSpc>
                <a:spcPct val="107000"/>
              </a:lnSpc>
              <a:spcAft>
                <a:spcPts val="800"/>
              </a:spcAft>
            </a:pPr>
            <a:r>
              <a:rPr lang="ar-SA" b="1" dirty="0">
                <a:ea typeface="Calibri"/>
              </a:rPr>
              <a:t>5. الحماسي :</a:t>
            </a:r>
            <a:endParaRPr lang="en-US" sz="1200" dirty="0">
              <a:ea typeface="Calibri"/>
              <a:cs typeface="Arial"/>
            </a:endParaRPr>
          </a:p>
          <a:p>
            <a:pPr algn="r">
              <a:lnSpc>
                <a:spcPct val="107000"/>
              </a:lnSpc>
              <a:spcAft>
                <a:spcPts val="800"/>
              </a:spcAft>
            </a:pPr>
            <a:r>
              <a:rPr lang="ar-SA" b="1" dirty="0">
                <a:ea typeface="Calibri"/>
              </a:rPr>
              <a:t>                     انا جندي البــــــــلاد                     حبها ملء فؤادي </a:t>
            </a:r>
            <a:endParaRPr lang="en-US" sz="1200" dirty="0">
              <a:ea typeface="Calibri"/>
              <a:cs typeface="Arial"/>
            </a:endParaRPr>
          </a:p>
          <a:p>
            <a:pPr algn="r">
              <a:lnSpc>
                <a:spcPct val="107000"/>
              </a:lnSpc>
              <a:spcAft>
                <a:spcPts val="800"/>
              </a:spcAft>
            </a:pPr>
            <a:r>
              <a:rPr lang="ar-SA" b="1" dirty="0">
                <a:ea typeface="Calibri"/>
              </a:rPr>
              <a:t>                    بدمائي ســــوف افدي                    كل شبر من بلادي </a:t>
            </a:r>
            <a:endParaRPr lang="en-US" sz="1200" dirty="0">
              <a:ea typeface="Calibri"/>
              <a:cs typeface="Arial"/>
            </a:endParaRPr>
          </a:p>
          <a:p>
            <a:pPr algn="r">
              <a:lnSpc>
                <a:spcPct val="107000"/>
              </a:lnSpc>
              <a:spcAft>
                <a:spcPts val="800"/>
              </a:spcAft>
            </a:pPr>
            <a:r>
              <a:rPr lang="ar-SA" b="1" dirty="0">
                <a:ea typeface="Calibri"/>
              </a:rPr>
              <a:t>                    لا اهاب الموت يوما                    زاحفا في كل وادي </a:t>
            </a:r>
            <a:endParaRPr lang="en-US" sz="1200" dirty="0">
              <a:ea typeface="Calibri"/>
              <a:cs typeface="Arial"/>
            </a:endParaRPr>
          </a:p>
          <a:p>
            <a:pPr algn="r">
              <a:lnSpc>
                <a:spcPct val="107000"/>
              </a:lnSpc>
              <a:spcAft>
                <a:spcPts val="800"/>
              </a:spcAft>
            </a:pPr>
            <a:r>
              <a:rPr lang="ar-IQ" b="1" dirty="0" smtClean="0">
                <a:ea typeface="Calibri"/>
              </a:rPr>
              <a:t>                                                             </a:t>
            </a:r>
            <a:r>
              <a:rPr lang="ar-IQ" sz="2000" b="1" dirty="0" smtClean="0">
                <a:ea typeface="Calibri"/>
              </a:rPr>
              <a:t>المحاضرة(9)</a:t>
            </a:r>
            <a:r>
              <a:rPr lang="ar-IQ" b="1" dirty="0" smtClean="0">
                <a:ea typeface="Calibri"/>
              </a:rPr>
              <a:t>                                  المادة:</a:t>
            </a:r>
            <a:r>
              <a:rPr lang="ar-IQ" b="1" dirty="0" err="1" smtClean="0">
                <a:ea typeface="Calibri"/>
              </a:rPr>
              <a:t>ادب</a:t>
            </a:r>
            <a:r>
              <a:rPr lang="ar-IQ" b="1" dirty="0" smtClean="0">
                <a:ea typeface="Calibri"/>
              </a:rPr>
              <a:t> </a:t>
            </a:r>
            <a:r>
              <a:rPr lang="ar-IQ" b="1" dirty="0" err="1" smtClean="0">
                <a:ea typeface="Calibri"/>
              </a:rPr>
              <a:t>اطفال</a:t>
            </a:r>
            <a:endParaRPr lang="ar-IQ" b="1" dirty="0" smtClean="0">
              <a:ea typeface="Calibri"/>
            </a:endParaRPr>
          </a:p>
          <a:p>
            <a:pPr algn="r">
              <a:lnSpc>
                <a:spcPct val="107000"/>
              </a:lnSpc>
              <a:spcAft>
                <a:spcPts val="800"/>
              </a:spcAft>
            </a:pPr>
            <a:r>
              <a:rPr lang="ar-IQ" b="1" dirty="0" smtClean="0">
                <a:ea typeface="Calibri"/>
              </a:rPr>
              <a:t>                                                                                                         المرحلة:الرابعة(أ-ب) </a:t>
            </a:r>
          </a:p>
          <a:p>
            <a:pPr algn="r">
              <a:lnSpc>
                <a:spcPct val="107000"/>
              </a:lnSpc>
              <a:spcAft>
                <a:spcPts val="800"/>
              </a:spcAft>
            </a:pPr>
            <a:r>
              <a:rPr lang="ar-IQ" b="1" dirty="0" smtClean="0">
                <a:ea typeface="Calibri"/>
              </a:rPr>
              <a:t>                                                                  د.جلال </a:t>
            </a:r>
            <a:r>
              <a:rPr lang="ar-IQ" b="1" dirty="0" err="1" smtClean="0">
                <a:ea typeface="Calibri"/>
              </a:rPr>
              <a:t>عبدالله</a:t>
            </a:r>
            <a:r>
              <a:rPr lang="ar-IQ" b="1" dirty="0" smtClean="0">
                <a:ea typeface="Calibri"/>
              </a:rPr>
              <a:t> خلف    </a:t>
            </a:r>
            <a:r>
              <a:rPr lang="en-US" b="1" dirty="0" smtClean="0">
                <a:ea typeface="Calibri"/>
              </a:rPr>
              <a:t>                                             </a:t>
            </a:r>
            <a:r>
              <a:rPr lang="ar-SA" b="1" dirty="0">
                <a:ea typeface="Calibri"/>
              </a:rPr>
              <a:t> </a:t>
            </a:r>
            <a:endParaRPr lang="en-US" sz="1200" dirty="0">
              <a:ea typeface="Calibri"/>
              <a:cs typeface="Arial"/>
            </a:endParaRPr>
          </a:p>
          <a:p>
            <a:pPr algn="ctr">
              <a:lnSpc>
                <a:spcPct val="107000"/>
              </a:lnSpc>
              <a:spcAft>
                <a:spcPts val="1020"/>
              </a:spcAft>
              <a:tabLst>
                <a:tab pos="2770505" algn="ctr"/>
              </a:tabLst>
            </a:pPr>
            <a:r>
              <a:rPr lang="ar-SA" sz="2000" b="1" dirty="0">
                <a:ea typeface="Calibri"/>
              </a:rPr>
              <a:t>أبرز اعلام أدب الأطفال </a:t>
            </a:r>
            <a:r>
              <a:rPr lang="ar-SA" sz="2000" b="1" dirty="0" err="1" smtClean="0">
                <a:ea typeface="Calibri"/>
              </a:rPr>
              <a:t>ف</a:t>
            </a:r>
            <a:r>
              <a:rPr lang="ar-IQ" sz="2000" b="1" dirty="0" smtClean="0">
                <a:ea typeface="Calibri"/>
              </a:rPr>
              <a:t>ي</a:t>
            </a:r>
            <a:r>
              <a:rPr lang="ar-SA" sz="2000" b="1" dirty="0" smtClean="0">
                <a:ea typeface="Calibri"/>
              </a:rPr>
              <a:t> </a:t>
            </a:r>
            <a:r>
              <a:rPr lang="ar-SA" sz="2000" b="1" dirty="0">
                <a:ea typeface="Calibri"/>
              </a:rPr>
              <a:t>الوطن العربً</a:t>
            </a:r>
            <a:endParaRPr lang="en-US" sz="1200" dirty="0">
              <a:ea typeface="Calibri"/>
              <a:cs typeface="Arial"/>
            </a:endParaRPr>
          </a:p>
          <a:p>
            <a:pPr indent="-6350" algn="r">
              <a:lnSpc>
                <a:spcPct val="107000"/>
              </a:lnSpc>
              <a:spcAft>
                <a:spcPts val="730"/>
              </a:spcAft>
            </a:pPr>
            <a:r>
              <a:rPr lang="ar-SA" b="1" dirty="0">
                <a:ea typeface="Calibri"/>
              </a:rPr>
              <a:t>1.احمد شوقي : </a:t>
            </a:r>
            <a:endParaRPr lang="en-US" sz="1200" dirty="0">
              <a:ea typeface="Calibri"/>
              <a:cs typeface="Arial"/>
            </a:endParaRPr>
          </a:p>
          <a:p>
            <a:pPr algn="just" rtl="1">
              <a:lnSpc>
                <a:spcPct val="150000"/>
              </a:lnSpc>
              <a:spcAft>
                <a:spcPts val="0"/>
              </a:spcAft>
            </a:pPr>
            <a:r>
              <a:rPr lang="ar-SA" b="1" dirty="0">
                <a:ea typeface="Calibri"/>
              </a:rPr>
              <a:t>يعد الشاعر احمد شوقً اول من كتب </a:t>
            </a:r>
            <a:r>
              <a:rPr lang="ar-SA" b="1" dirty="0" err="1">
                <a:ea typeface="Calibri"/>
              </a:rPr>
              <a:t>للاطفال</a:t>
            </a:r>
            <a:r>
              <a:rPr lang="ar-SA" b="1" dirty="0">
                <a:ea typeface="Calibri"/>
              </a:rPr>
              <a:t> ادبا خاصا بهم فًي اللغة  العربٌية على الرغم من ان شيخه رفاعة </a:t>
            </a:r>
            <a:r>
              <a:rPr lang="ar-SA" b="1" dirty="0" err="1">
                <a:ea typeface="Calibri"/>
              </a:rPr>
              <a:t>رفاعة</a:t>
            </a:r>
            <a:r>
              <a:rPr lang="ar-SA" b="1" dirty="0">
                <a:ea typeface="Calibri"/>
              </a:rPr>
              <a:t> الطهطاوي عد اول من قدم ادبا </a:t>
            </a:r>
            <a:r>
              <a:rPr lang="ar-SA" b="1" dirty="0" err="1">
                <a:ea typeface="Calibri"/>
              </a:rPr>
              <a:t>للاطفال</a:t>
            </a:r>
            <a:r>
              <a:rPr lang="ar-SA" b="1" dirty="0">
                <a:ea typeface="Calibri"/>
              </a:rPr>
              <a:t> العرب ولكنه كان مترجما عن اللغة الانكلٌيزٌية , وقد جاء اهتمام شوقًي بالكتابة </a:t>
            </a:r>
            <a:r>
              <a:rPr lang="ar-SA" b="1" dirty="0" err="1">
                <a:ea typeface="Calibri"/>
              </a:rPr>
              <a:t>للاطفال</a:t>
            </a:r>
            <a:r>
              <a:rPr lang="ar-SA" b="1" dirty="0">
                <a:ea typeface="Calibri"/>
              </a:rPr>
              <a:t>  اثناء تواجده فًي فرنسا للدراسة , وادرك شاعرنا </a:t>
            </a:r>
            <a:r>
              <a:rPr lang="ar-SA" b="1" dirty="0" err="1">
                <a:ea typeface="Calibri"/>
              </a:rPr>
              <a:t>ببصيرته</a:t>
            </a:r>
            <a:r>
              <a:rPr lang="ar-SA" b="1" dirty="0">
                <a:ea typeface="Calibri"/>
              </a:rPr>
              <a:t> النافذة وعواطف الشاعر أن هناك حركات </a:t>
            </a:r>
            <a:r>
              <a:rPr lang="ar-SA" b="1" dirty="0" err="1">
                <a:ea typeface="Calibri"/>
              </a:rPr>
              <a:t>التجديدعند</a:t>
            </a:r>
            <a:r>
              <a:rPr lang="ar-SA" b="1" dirty="0">
                <a:ea typeface="Calibri"/>
              </a:rPr>
              <a:t> الشعراء الفرنسيين ,  و ينبغي ان يتأثر به الشعراء </a:t>
            </a:r>
            <a:r>
              <a:rPr lang="ar-SA" b="1" dirty="0" err="1">
                <a:ea typeface="Calibri"/>
              </a:rPr>
              <a:t>العرب,وان</a:t>
            </a:r>
            <a:r>
              <a:rPr lang="ar-SA" b="1" dirty="0">
                <a:ea typeface="Calibri"/>
              </a:rPr>
              <a:t> هناك فنونا مستحدثة أخرى يجب ان تجد لها مكانا فًي الادب العربًي وقرر شوقً ان يجرب موهبته الشعرية في الفنون الجديدة التي راها واطلع عليها فكان ان كتب الملاحم والمسرحيات  الشعرية ونظم الاغاني والقصص الشعرية على السنة الطٌور والحيوانات. ومن المعلوم ان شوقًي استحدث في الادب العربًي نوعين من فنون ادب الاطفال المكتوبة وهما: </a:t>
            </a:r>
            <a:endParaRPr lang="en-US" sz="1200" dirty="0">
              <a:ea typeface="Calibri"/>
              <a:cs typeface="Arial"/>
            </a:endParaRPr>
          </a:p>
        </p:txBody>
      </p:sp>
    </p:spTree>
    <p:extLst>
      <p:ext uri="{BB962C8B-B14F-4D97-AF65-F5344CB8AC3E}">
        <p14:creationId xmlns:p14="http://schemas.microsoft.com/office/powerpoint/2010/main" xmlns="" val="1779443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386"/>
            <a:ext cx="8496944" cy="6264664"/>
          </a:xfrm>
          <a:prstGeom prst="rect">
            <a:avLst/>
          </a:prstGeom>
        </p:spPr>
        <p:txBody>
          <a:bodyPr wrap="square">
            <a:spAutoFit/>
          </a:bodyPr>
          <a:lstStyle/>
          <a:p>
            <a:pPr algn="r">
              <a:lnSpc>
                <a:spcPct val="107000"/>
              </a:lnSpc>
              <a:spcAft>
                <a:spcPts val="800"/>
              </a:spcAft>
            </a:pPr>
            <a:r>
              <a:rPr lang="en-US" b="1" dirty="0">
                <a:latin typeface="Arial"/>
                <a:ea typeface="Calibri"/>
                <a:cs typeface="Arial"/>
              </a:rPr>
              <a:t> </a:t>
            </a:r>
            <a:endParaRPr lang="en-US" sz="1200" dirty="0">
              <a:ea typeface="Calibri"/>
              <a:cs typeface="Arial"/>
            </a:endParaRPr>
          </a:p>
          <a:p>
            <a:pPr marL="1270" indent="-6350" algn="just" rtl="1">
              <a:lnSpc>
                <a:spcPct val="150000"/>
              </a:lnSpc>
              <a:spcAft>
                <a:spcPts val="1105"/>
              </a:spcAft>
            </a:pPr>
            <a:r>
              <a:rPr lang="ar-SA" b="1" dirty="0">
                <a:ea typeface="Calibri"/>
              </a:rPr>
              <a:t>القصة الشعرية والقصة الادبية, اذ كتب في الفن القصصي  اكثر من ثلاثين قصة شعرية. </a:t>
            </a:r>
            <a:endParaRPr lang="en-US" sz="1200" dirty="0">
              <a:ea typeface="Calibri"/>
              <a:cs typeface="Arial"/>
            </a:endParaRPr>
          </a:p>
          <a:p>
            <a:pPr algn="just" rtl="1">
              <a:lnSpc>
                <a:spcPct val="150000"/>
              </a:lnSpc>
              <a:spcAft>
                <a:spcPts val="935"/>
              </a:spcAft>
            </a:pPr>
            <a:r>
              <a:rPr lang="ar-SA" b="1" dirty="0">
                <a:ea typeface="Calibri"/>
              </a:rPr>
              <a:t>أدب الطفل كان ضمن المشروع التحد يثي الذي جاء به احمد شوقي بعد عودته من فرنسا ودعوته الى ترسيخ ادب الطفل, اذ انه اقتبس وعدل عددا من اشعار </a:t>
            </a:r>
            <a:r>
              <a:rPr lang="ar-SA" b="1" dirty="0" err="1">
                <a:ea typeface="Calibri"/>
              </a:rPr>
              <a:t>الشعراءامثال</a:t>
            </a:r>
            <a:r>
              <a:rPr lang="ar-SA" b="1" dirty="0">
                <a:ea typeface="Calibri"/>
              </a:rPr>
              <a:t> شاعر المثل والخرافة الفرنسًي )لافونتين( وادرجها في القسم الرابع من ديوانه </a:t>
            </a:r>
            <a:r>
              <a:rPr lang="ar-SA" b="1" dirty="0" err="1">
                <a:ea typeface="Calibri"/>
              </a:rPr>
              <a:t>الشوقيات</a:t>
            </a:r>
            <a:r>
              <a:rPr lang="ar-SA" b="1" dirty="0">
                <a:ea typeface="Calibri"/>
              </a:rPr>
              <a:t> بعنوان )باب الحكايات( , فضلا ان هذا الباب قد حوى اٌيضا مجموعة من القصائد والحكاٌيات التًي حاول شوقًي تبسٌيطها </a:t>
            </a:r>
            <a:r>
              <a:rPr lang="ar-SA" b="1" dirty="0" err="1">
                <a:ea typeface="Calibri"/>
              </a:rPr>
              <a:t>للاطفال</a:t>
            </a:r>
            <a:r>
              <a:rPr lang="ar-SA" b="1" dirty="0">
                <a:ea typeface="Calibri"/>
              </a:rPr>
              <a:t> ودعا فًي مقدمة </a:t>
            </a:r>
            <a:r>
              <a:rPr lang="ar-SA" b="1" dirty="0" err="1">
                <a:ea typeface="Calibri"/>
              </a:rPr>
              <a:t>الشوقٌيات</a:t>
            </a:r>
            <a:r>
              <a:rPr lang="ar-SA" b="1" dirty="0">
                <a:ea typeface="Calibri"/>
              </a:rPr>
              <a:t>)  ( الشعراء العرب لكتابة شعر الاطفال بٌيد انه لم يستجٌب له وترك هذا الفن الادبً </a:t>
            </a:r>
            <a:r>
              <a:rPr lang="ar-SA" b="1" dirty="0" err="1">
                <a:ea typeface="Calibri"/>
              </a:rPr>
              <a:t>لامٌير</a:t>
            </a:r>
            <a:r>
              <a:rPr lang="ar-SA" b="1" dirty="0">
                <a:ea typeface="Calibri"/>
              </a:rPr>
              <a:t> الشعراء. </a:t>
            </a:r>
            <a:endParaRPr lang="en-US" sz="1200" dirty="0">
              <a:ea typeface="Calibri"/>
              <a:cs typeface="Arial"/>
            </a:endParaRPr>
          </a:p>
          <a:p>
            <a:pPr algn="just" rtl="1">
              <a:lnSpc>
                <a:spcPct val="150000"/>
              </a:lnSpc>
              <a:spcAft>
                <a:spcPts val="0"/>
              </a:spcAft>
            </a:pPr>
            <a:r>
              <a:rPr lang="ar-SA" b="1" dirty="0">
                <a:ea typeface="Calibri"/>
              </a:rPr>
              <a:t>وشعر الطفولة الذي نادى به شاعرنا عبارة </a:t>
            </a:r>
            <a:r>
              <a:rPr lang="ar-SA" b="1" dirty="0" err="1">
                <a:ea typeface="Calibri"/>
              </a:rPr>
              <a:t>عبارة</a:t>
            </a:r>
            <a:r>
              <a:rPr lang="ar-SA" b="1" dirty="0">
                <a:ea typeface="Calibri"/>
              </a:rPr>
              <a:t> عن منظومات غنٌية بالحكمة والادب اي انه لم ٌيكن </a:t>
            </a:r>
            <a:r>
              <a:rPr lang="ar-SA" b="1" dirty="0" err="1">
                <a:ea typeface="Calibri"/>
              </a:rPr>
              <a:t>مقتصراعلى</a:t>
            </a:r>
            <a:r>
              <a:rPr lang="ar-SA" b="1" dirty="0">
                <a:ea typeface="Calibri"/>
              </a:rPr>
              <a:t> لون واحد وهذا ما رمى اليه شوقي اذ اختلفت منظوماته بينن الحكايات الشعرية والمقطوعات والاغاني والاناشيد , وكتب شوقًي) </a:t>
            </a:r>
            <a:r>
              <a:rPr lang="en-US" b="1" dirty="0">
                <a:latin typeface="Arial"/>
                <a:ea typeface="Calibri"/>
                <a:cs typeface="Arial"/>
              </a:rPr>
              <a:t>45</a:t>
            </a:r>
            <a:r>
              <a:rPr lang="ar-SA" b="1" dirty="0">
                <a:ea typeface="Calibri"/>
              </a:rPr>
              <a:t>( قصة بعنوان حكايات منها : </a:t>
            </a:r>
            <a:endParaRPr lang="en-US" sz="1200" dirty="0">
              <a:ea typeface="Calibri"/>
              <a:cs typeface="Arial"/>
            </a:endParaRPr>
          </a:p>
          <a:p>
            <a:pPr marL="1270" indent="-6350" algn="just" rtl="1">
              <a:lnSpc>
                <a:spcPct val="150000"/>
              </a:lnSpc>
              <a:spcAft>
                <a:spcPts val="860"/>
              </a:spcAft>
            </a:pPr>
            <a:r>
              <a:rPr lang="ar-SA" b="1" dirty="0">
                <a:ea typeface="Calibri"/>
              </a:rPr>
              <a:t>الثعلب فًي السفينة / الكلب والحمامة/الاسد والضفدع / الفأرة والقط</a:t>
            </a:r>
            <a:endParaRPr lang="en-US" sz="1200" dirty="0">
              <a:ea typeface="Calibri"/>
              <a:cs typeface="Arial"/>
            </a:endParaRPr>
          </a:p>
          <a:p>
            <a:pPr algn="just" rtl="1">
              <a:lnSpc>
                <a:spcPct val="150000"/>
              </a:lnSpc>
              <a:spcAft>
                <a:spcPts val="800"/>
              </a:spcAft>
            </a:pPr>
            <a:r>
              <a:rPr lang="ar-SA" b="1" dirty="0">
                <a:ea typeface="Calibri"/>
              </a:rPr>
              <a:t>وٌيلاحظ ان شوقًي فًي حكاٌياته </a:t>
            </a:r>
            <a:r>
              <a:rPr lang="ar-SA" b="1" dirty="0" err="1">
                <a:ea typeface="Calibri"/>
              </a:rPr>
              <a:t>وقصصة</a:t>
            </a:r>
            <a:r>
              <a:rPr lang="ar-SA" b="1" dirty="0">
                <a:ea typeface="Calibri"/>
              </a:rPr>
              <a:t> الشعرية اقترب اكثر فًي انتاجه الشعري من عالم الطفولة ، فحض الطفل </a:t>
            </a:r>
            <a:r>
              <a:rPr lang="ar-SA" b="1" dirty="0" err="1">
                <a:ea typeface="Calibri"/>
              </a:rPr>
              <a:t>باغاني</a:t>
            </a:r>
            <a:r>
              <a:rPr lang="ar-SA" b="1" dirty="0">
                <a:ea typeface="Calibri"/>
              </a:rPr>
              <a:t> واناشيد متنوعة المضامين تبعا لمراحلهم العمرية , وقد لقيت هذه الاناشيد شهرة كبيرة في العالم العربًي. فيقول في احدى قصائده: </a:t>
            </a:r>
            <a:endParaRPr lang="en-US" sz="1200" dirty="0">
              <a:ea typeface="Calibri"/>
              <a:cs typeface="Arial"/>
            </a:endParaRPr>
          </a:p>
        </p:txBody>
      </p:sp>
    </p:spTree>
    <p:extLst>
      <p:ext uri="{BB962C8B-B14F-4D97-AF65-F5344CB8AC3E}">
        <p14:creationId xmlns:p14="http://schemas.microsoft.com/office/powerpoint/2010/main" xmlns="" val="2577965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712968" cy="5839034"/>
          </a:xfrm>
          <a:prstGeom prst="rect">
            <a:avLst/>
          </a:prstGeom>
        </p:spPr>
        <p:txBody>
          <a:bodyPr wrap="square">
            <a:spAutoFit/>
          </a:bodyPr>
          <a:lstStyle/>
          <a:p>
            <a:pPr marR="609600" algn="r">
              <a:lnSpc>
                <a:spcPct val="164000"/>
              </a:lnSpc>
              <a:spcAft>
                <a:spcPts val="0"/>
              </a:spcAft>
            </a:pPr>
            <a:r>
              <a:rPr lang="ar-SA" b="1" dirty="0">
                <a:ea typeface="Calibri"/>
              </a:rPr>
              <a:t>انا المدرسة اجعلني                                          كأم </a:t>
            </a:r>
            <a:r>
              <a:rPr lang="ar-SA" b="1" dirty="0" err="1">
                <a:ea typeface="Calibri"/>
              </a:rPr>
              <a:t>لاتمـــــــــل</a:t>
            </a:r>
            <a:r>
              <a:rPr lang="ar-SA" b="1" dirty="0">
                <a:ea typeface="Calibri"/>
              </a:rPr>
              <a:t> </a:t>
            </a:r>
            <a:r>
              <a:rPr lang="ar-IQ" b="1" dirty="0">
                <a:ea typeface="Calibri"/>
              </a:rPr>
              <a:t>ع</a:t>
            </a:r>
            <a:r>
              <a:rPr lang="ar-SA" b="1" dirty="0" err="1">
                <a:ea typeface="Calibri"/>
              </a:rPr>
              <a:t>نًي</a:t>
            </a:r>
            <a:r>
              <a:rPr lang="ar-SA" b="1" dirty="0">
                <a:ea typeface="Calibri"/>
              </a:rPr>
              <a:t>      </a:t>
            </a:r>
            <a:endParaRPr lang="en-US" sz="1200" dirty="0">
              <a:ea typeface="Calibri"/>
              <a:cs typeface="Arial"/>
            </a:endParaRPr>
          </a:p>
          <a:p>
            <a:pPr marR="609600" algn="r">
              <a:lnSpc>
                <a:spcPct val="164000"/>
              </a:lnSpc>
              <a:spcAft>
                <a:spcPts val="0"/>
              </a:spcAft>
            </a:pPr>
            <a:r>
              <a:rPr lang="ar-SA" b="1" dirty="0">
                <a:ea typeface="Calibri"/>
              </a:rPr>
              <a:t>ولا تفــــــزع كمأخوذ                                        من البيت الى السجن  </a:t>
            </a:r>
            <a:endParaRPr lang="en-US" sz="1200" dirty="0">
              <a:ea typeface="Calibri"/>
              <a:cs typeface="Arial"/>
            </a:endParaRPr>
          </a:p>
          <a:p>
            <a:pPr marR="608330" algn="r">
              <a:lnSpc>
                <a:spcPct val="161000"/>
              </a:lnSpc>
              <a:spcAft>
                <a:spcPts val="10"/>
              </a:spcAft>
            </a:pPr>
            <a:r>
              <a:rPr lang="ar-SA" b="1" dirty="0">
                <a:ea typeface="Calibri"/>
              </a:rPr>
              <a:t>كأنًي وجه صــــٌياد                                          وانت الطٌير فًي الغصن   </a:t>
            </a:r>
            <a:r>
              <a:rPr lang="ar-IQ" b="1" dirty="0" smtClean="0">
                <a:ea typeface="Calibri"/>
              </a:rPr>
              <a:t>                              </a:t>
            </a:r>
            <a:endParaRPr lang="en-US" sz="1200" dirty="0">
              <a:ea typeface="Calibri"/>
              <a:cs typeface="Arial"/>
            </a:endParaRPr>
          </a:p>
          <a:p>
            <a:pPr marR="693420" algn="r">
              <a:lnSpc>
                <a:spcPct val="161000"/>
              </a:lnSpc>
              <a:spcAft>
                <a:spcPts val="135"/>
              </a:spcAft>
            </a:pPr>
            <a:r>
              <a:rPr lang="ar-SA" b="1" dirty="0">
                <a:ea typeface="Calibri"/>
              </a:rPr>
              <a:t>انا المصباح للفكر                                     </a:t>
            </a:r>
            <a:r>
              <a:rPr lang="ar-IQ" b="1" dirty="0" smtClean="0">
                <a:ea typeface="Calibri"/>
              </a:rPr>
              <a:t> </a:t>
            </a:r>
            <a:r>
              <a:rPr lang="ar-SA" b="1" dirty="0" smtClean="0">
                <a:ea typeface="Calibri"/>
              </a:rPr>
              <a:t> </a:t>
            </a:r>
            <a:r>
              <a:rPr lang="ar-SA" b="1" dirty="0">
                <a:ea typeface="Calibri"/>
              </a:rPr>
              <a:t>انـا المفتـــــاح للذهــــــن  </a:t>
            </a:r>
            <a:r>
              <a:rPr lang="ar-IQ" b="1" dirty="0" smtClean="0">
                <a:ea typeface="Calibri"/>
              </a:rPr>
              <a:t>                                </a:t>
            </a:r>
            <a:endParaRPr lang="en-US" sz="1200" dirty="0">
              <a:ea typeface="Calibri"/>
              <a:cs typeface="Arial"/>
            </a:endParaRPr>
          </a:p>
          <a:p>
            <a:pPr algn="r">
              <a:lnSpc>
                <a:spcPct val="107000"/>
              </a:lnSpc>
              <a:spcAft>
                <a:spcPts val="1105"/>
              </a:spcAft>
              <a:tabLst>
                <a:tab pos="4570730" algn="ctr"/>
              </a:tabLst>
            </a:pPr>
            <a:r>
              <a:rPr lang="ar-SA" b="1" dirty="0">
                <a:ea typeface="Calibri"/>
              </a:rPr>
              <a:t> </a:t>
            </a:r>
            <a:r>
              <a:rPr lang="ar-SA" b="1" dirty="0" smtClean="0">
                <a:ea typeface="Calibri"/>
              </a:rPr>
              <a:t>     غدا </a:t>
            </a:r>
            <a:r>
              <a:rPr lang="ar-SA" b="1" dirty="0">
                <a:ea typeface="Calibri"/>
              </a:rPr>
              <a:t>ترتع فًي حوشي    </a:t>
            </a:r>
            <a:r>
              <a:rPr lang="ar-IQ" b="1" dirty="0" smtClean="0">
                <a:ea typeface="Calibri"/>
              </a:rPr>
              <a:t>                              </a:t>
            </a:r>
            <a:r>
              <a:rPr lang="ar-SA" b="1" dirty="0" smtClean="0">
                <a:ea typeface="Calibri"/>
              </a:rPr>
              <a:t> </a:t>
            </a:r>
            <a:r>
              <a:rPr lang="ar-SA" b="1" dirty="0">
                <a:ea typeface="Calibri"/>
              </a:rPr>
              <a:t>ولا تشبع من صحني 	 </a:t>
            </a:r>
            <a:endParaRPr lang="en-US" sz="1200" dirty="0">
              <a:ea typeface="Calibri"/>
              <a:cs typeface="Arial"/>
            </a:endParaRPr>
          </a:p>
          <a:p>
            <a:pPr indent="-1905" algn="r" rtl="1">
              <a:lnSpc>
                <a:spcPct val="103000"/>
              </a:lnSpc>
              <a:spcAft>
                <a:spcPts val="1165"/>
              </a:spcAft>
            </a:pPr>
            <a:r>
              <a:rPr lang="en-US" b="1" dirty="0">
                <a:latin typeface="Arial"/>
                <a:ea typeface="Calibri"/>
                <a:cs typeface="Arial"/>
              </a:rPr>
              <a:t> </a:t>
            </a:r>
            <a:endParaRPr lang="en-US" sz="1200" dirty="0">
              <a:ea typeface="Calibri"/>
              <a:cs typeface="Arial"/>
            </a:endParaRPr>
          </a:p>
          <a:p>
            <a:pPr marL="1270" indent="-6350" algn="r">
              <a:lnSpc>
                <a:spcPct val="107000"/>
              </a:lnSpc>
              <a:spcAft>
                <a:spcPts val="1105"/>
              </a:spcAft>
            </a:pPr>
            <a:r>
              <a:rPr lang="ar-SA" b="1" dirty="0">
                <a:ea typeface="Calibri"/>
              </a:rPr>
              <a:t>الحكاٌية الشعرٌية :</a:t>
            </a:r>
            <a:endParaRPr lang="en-US" sz="1200" dirty="0">
              <a:ea typeface="Calibri"/>
              <a:cs typeface="Arial"/>
            </a:endParaRPr>
          </a:p>
          <a:p>
            <a:pPr marR="91440" indent="-6350" algn="just" rtl="1">
              <a:lnSpc>
                <a:spcPct val="150000"/>
              </a:lnSpc>
              <a:spcAft>
                <a:spcPts val="1050"/>
              </a:spcAft>
            </a:pPr>
            <a:r>
              <a:rPr lang="ar-SA" b="1" dirty="0">
                <a:ea typeface="Calibri"/>
              </a:rPr>
              <a:t>(هي أنشودة شعرة, تؤدى بأسلوب قصصي مشوق, تشبه المقال من حيث بناء الشكل, لها مقدمة, وهي بداية الموضوع, في خط بياني صاعد نحو القمة, وأخير ا  الخاتمة, وفٌها الحل وغالبا  ما ٌكون مفاجئا , ٌيكمن في بٌيت المفاجأة, وٌيسمى هذا النوع من الحل )لحظة التنوٌير( كما فيه الأقصوصة </a:t>
            </a:r>
            <a:endParaRPr lang="en-US" sz="1200" dirty="0">
              <a:ea typeface="Calibri"/>
              <a:cs typeface="Arial"/>
            </a:endParaRPr>
          </a:p>
          <a:p>
            <a:pPr marR="91440" indent="-6350" algn="just" rtl="1">
              <a:lnSpc>
                <a:spcPct val="150000"/>
              </a:lnSpc>
              <a:spcAft>
                <a:spcPts val="920"/>
              </a:spcAft>
            </a:pPr>
            <a:r>
              <a:rPr lang="ar-SA" b="1" dirty="0">
                <a:ea typeface="Calibri"/>
              </a:rPr>
              <a:t>وغالبا  ما تكون هذه الحكايات رمزية على لسان الطيور والحيوانات, وذلك أدعى للتشويق, من ذلك حكايات شوقي في ديوانه </a:t>
            </a:r>
            <a:r>
              <a:rPr lang="ar-SA" b="1" dirty="0" err="1">
                <a:ea typeface="Calibri"/>
              </a:rPr>
              <a:t>الشوقيات</a:t>
            </a:r>
            <a:r>
              <a:rPr lang="ar-SA" b="1" dirty="0">
                <a:ea typeface="Calibri"/>
              </a:rPr>
              <a:t> حيث أفرد بابا  سماه: باب الحكايات يشمل خمسا  وخمسين حكاية </a:t>
            </a:r>
            <a:endParaRPr lang="en-US" sz="1200" dirty="0">
              <a:ea typeface="Calibri"/>
              <a:cs typeface="Arial"/>
            </a:endParaRPr>
          </a:p>
          <a:p>
            <a:pPr marR="219710" indent="-1905" algn="r" rtl="1">
              <a:lnSpc>
                <a:spcPct val="103000"/>
              </a:lnSpc>
              <a:spcAft>
                <a:spcPts val="1165"/>
              </a:spcAft>
            </a:pPr>
            <a:r>
              <a:rPr lang="ar-SA" b="1" dirty="0">
                <a:ea typeface="Calibri"/>
              </a:rPr>
              <a:t> ومن تلك الحكايات الشعرية الت نظمها احمد شوقي (حكاٌية الديك والثعلب):</a:t>
            </a:r>
            <a:endParaRPr lang="en-US" sz="1200" dirty="0">
              <a:ea typeface="Calibri"/>
              <a:cs typeface="Arial"/>
            </a:endParaRPr>
          </a:p>
        </p:txBody>
      </p:sp>
    </p:spTree>
    <p:extLst>
      <p:ext uri="{BB962C8B-B14F-4D97-AF65-F5344CB8AC3E}">
        <p14:creationId xmlns:p14="http://schemas.microsoft.com/office/powerpoint/2010/main" xmlns="" val="3612134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907" y="332656"/>
            <a:ext cx="8496944" cy="5437386"/>
          </a:xfrm>
          <a:prstGeom prst="rect">
            <a:avLst/>
          </a:prstGeom>
        </p:spPr>
        <p:txBody>
          <a:bodyPr wrap="square">
            <a:spAutoFit/>
          </a:bodyPr>
          <a:lstStyle/>
          <a:p>
            <a:pPr marL="1270" indent="-6350" algn="r">
              <a:lnSpc>
                <a:spcPct val="107000"/>
              </a:lnSpc>
              <a:spcAft>
                <a:spcPts val="1105"/>
              </a:spcAft>
            </a:pPr>
            <a:r>
              <a:rPr lang="ar-SA" b="1" dirty="0">
                <a:ea typeface="Calibri"/>
              </a:rPr>
              <a:t>بـــــــرز الثعلب يومــــا                                    فًي ثٌياب </a:t>
            </a:r>
            <a:r>
              <a:rPr lang="ar-SA" b="1" dirty="0" err="1">
                <a:ea typeface="Calibri"/>
              </a:rPr>
              <a:t>الواعظــينا</a:t>
            </a:r>
            <a:r>
              <a:rPr lang="ar-SA" b="1" dirty="0">
                <a:ea typeface="Calibri"/>
              </a:rPr>
              <a:t> </a:t>
            </a:r>
            <a:endParaRPr lang="en-US" sz="1200" dirty="0">
              <a:ea typeface="Calibri"/>
              <a:cs typeface="Arial"/>
            </a:endParaRPr>
          </a:p>
          <a:p>
            <a:pPr marR="1073150" algn="r" rtl="1">
              <a:lnSpc>
                <a:spcPct val="177000"/>
              </a:lnSpc>
              <a:spcAft>
                <a:spcPts val="0"/>
              </a:spcAft>
            </a:pPr>
            <a:r>
              <a:rPr lang="ar-SA" b="1" dirty="0">
                <a:ea typeface="Calibri"/>
              </a:rPr>
              <a:t>فمشى فًي الارض يهذي                                   ويسب </a:t>
            </a:r>
            <a:r>
              <a:rPr lang="ar-SA" b="1" dirty="0" err="1">
                <a:ea typeface="Calibri"/>
              </a:rPr>
              <a:t>الماكٌيـــــنــا</a:t>
            </a:r>
            <a:r>
              <a:rPr lang="ar-SA" b="1" dirty="0">
                <a:ea typeface="Calibri"/>
              </a:rPr>
              <a:t> </a:t>
            </a:r>
            <a:r>
              <a:rPr lang="ar-IQ" b="1" dirty="0" smtClean="0">
                <a:ea typeface="Calibri"/>
              </a:rPr>
              <a:t>                              </a:t>
            </a:r>
            <a:r>
              <a:rPr lang="ar-SA" b="1" dirty="0" smtClean="0">
                <a:ea typeface="Calibri"/>
              </a:rPr>
              <a:t> </a:t>
            </a:r>
            <a:r>
              <a:rPr lang="ar-SA" b="1" dirty="0" err="1">
                <a:ea typeface="Calibri"/>
              </a:rPr>
              <a:t>ياعباد</a:t>
            </a:r>
            <a:r>
              <a:rPr lang="ar-SA" b="1" dirty="0">
                <a:ea typeface="Calibri"/>
              </a:rPr>
              <a:t> الله تــــــــــوبوا                                    فهو كهف </a:t>
            </a:r>
            <a:r>
              <a:rPr lang="ar-SA" b="1" dirty="0" err="1">
                <a:ea typeface="Calibri"/>
              </a:rPr>
              <a:t>التائبيــــنا</a:t>
            </a:r>
            <a:r>
              <a:rPr lang="ar-SA" b="1" dirty="0">
                <a:ea typeface="Calibri"/>
              </a:rPr>
              <a:t> </a:t>
            </a:r>
            <a:endParaRPr lang="en-US" sz="1200" dirty="0">
              <a:ea typeface="Calibri"/>
              <a:cs typeface="Arial"/>
            </a:endParaRPr>
          </a:p>
          <a:p>
            <a:pPr algn="r" rtl="1">
              <a:lnSpc>
                <a:spcPct val="107000"/>
              </a:lnSpc>
              <a:spcAft>
                <a:spcPts val="1105"/>
              </a:spcAft>
            </a:pPr>
            <a:r>
              <a:rPr lang="en-US" b="1" dirty="0">
                <a:latin typeface="Arial"/>
                <a:ea typeface="Calibri"/>
                <a:cs typeface="Arial"/>
              </a:rPr>
              <a:t> </a:t>
            </a:r>
            <a:r>
              <a:rPr lang="ar-SA" b="1" dirty="0">
                <a:latin typeface="Arial"/>
                <a:ea typeface="Calibri"/>
              </a:rPr>
              <a:t>وازهدوا في الطٌيــر                                   ان العيش عيش </a:t>
            </a:r>
            <a:r>
              <a:rPr lang="ar-SA" b="1" dirty="0" err="1">
                <a:latin typeface="Arial"/>
                <a:ea typeface="Calibri"/>
              </a:rPr>
              <a:t>الزاهدينا</a:t>
            </a:r>
            <a:endParaRPr lang="en-US" sz="1200" dirty="0">
              <a:ea typeface="Calibri"/>
              <a:cs typeface="Arial"/>
            </a:endParaRPr>
          </a:p>
          <a:p>
            <a:pPr marR="1061085" algn="ctr">
              <a:lnSpc>
                <a:spcPct val="107000"/>
              </a:lnSpc>
              <a:spcAft>
                <a:spcPts val="800"/>
              </a:spcAft>
            </a:pPr>
            <a:r>
              <a:rPr lang="ar-SA" b="1" dirty="0">
                <a:ea typeface="Calibri"/>
              </a:rPr>
              <a:t>واطلبوا الديك  يــــؤذن                                 لصلاة الصبح فينـــــا</a:t>
            </a:r>
            <a:endParaRPr lang="en-US" sz="1200" dirty="0">
              <a:ea typeface="Calibri"/>
              <a:cs typeface="Arial"/>
            </a:endParaRPr>
          </a:p>
          <a:p>
            <a:pPr marR="1083945" algn="ctr">
              <a:lnSpc>
                <a:spcPct val="107000"/>
              </a:lnSpc>
              <a:spcAft>
                <a:spcPts val="800"/>
              </a:spcAft>
            </a:pPr>
            <a:r>
              <a:rPr lang="ar-SA" b="1" dirty="0" err="1">
                <a:ea typeface="Calibri"/>
              </a:rPr>
              <a:t>فاتى</a:t>
            </a:r>
            <a:r>
              <a:rPr lang="ar-SA" b="1" dirty="0">
                <a:ea typeface="Calibri"/>
              </a:rPr>
              <a:t> الديك رســــــول                                    من امام </a:t>
            </a:r>
            <a:r>
              <a:rPr lang="ar-SA" b="1" dirty="0" err="1">
                <a:ea typeface="Calibri"/>
              </a:rPr>
              <a:t>الناسكينــــــا</a:t>
            </a:r>
            <a:endParaRPr lang="en-US" sz="1200" dirty="0">
              <a:ea typeface="Calibri"/>
              <a:cs typeface="Arial"/>
            </a:endParaRPr>
          </a:p>
          <a:p>
            <a:pPr marR="1080770" algn="ctr">
              <a:lnSpc>
                <a:spcPct val="107000"/>
              </a:lnSpc>
              <a:spcAft>
                <a:spcPts val="800"/>
              </a:spcAft>
            </a:pPr>
            <a:r>
              <a:rPr lang="ar-SA" b="1" dirty="0">
                <a:ea typeface="Calibri"/>
              </a:rPr>
              <a:t>عرض الامـــــر علٌيه                                     ورجاه ان يلـيـــنا</a:t>
            </a:r>
            <a:endParaRPr lang="en-US" sz="1200" dirty="0">
              <a:ea typeface="Calibri"/>
              <a:cs typeface="Arial"/>
            </a:endParaRPr>
          </a:p>
          <a:p>
            <a:pPr marL="1270" indent="-6350" algn="r">
              <a:lnSpc>
                <a:spcPct val="107000"/>
              </a:lnSpc>
              <a:spcAft>
                <a:spcPts val="1105"/>
              </a:spcAft>
            </a:pPr>
            <a:r>
              <a:rPr lang="ar-SA" b="1" dirty="0" err="1">
                <a:ea typeface="Calibri"/>
              </a:rPr>
              <a:t>فاجاب</a:t>
            </a:r>
            <a:r>
              <a:rPr lang="ar-SA" b="1" dirty="0">
                <a:ea typeface="Calibri"/>
              </a:rPr>
              <a:t> الديــك عــــذرا                                       يا اضل </a:t>
            </a:r>
            <a:r>
              <a:rPr lang="ar-SA" b="1" dirty="0" err="1">
                <a:ea typeface="Calibri"/>
              </a:rPr>
              <a:t>المهتديبـــــــا</a:t>
            </a:r>
            <a:r>
              <a:rPr lang="ar-SA" b="1" dirty="0">
                <a:ea typeface="Calibri"/>
              </a:rPr>
              <a:t> </a:t>
            </a:r>
            <a:endParaRPr lang="en-US" sz="1200" dirty="0">
              <a:ea typeface="Calibri"/>
              <a:cs typeface="Arial"/>
            </a:endParaRPr>
          </a:p>
          <a:p>
            <a:pPr marL="1270" indent="-6350" algn="r">
              <a:lnSpc>
                <a:spcPct val="107000"/>
              </a:lnSpc>
              <a:spcAft>
                <a:spcPts val="1105"/>
              </a:spcAft>
            </a:pPr>
            <a:r>
              <a:rPr lang="ar-SA" b="1" dirty="0">
                <a:ea typeface="Calibri"/>
              </a:rPr>
              <a:t>بلغ الثـــــعلب عنـــــي                                     عن جدودي </a:t>
            </a:r>
            <a:r>
              <a:rPr lang="ar-SA" b="1" dirty="0" err="1">
                <a:ea typeface="Calibri"/>
              </a:rPr>
              <a:t>الصالحينا</a:t>
            </a:r>
            <a:r>
              <a:rPr lang="ar-SA" b="1" dirty="0">
                <a:ea typeface="Calibri"/>
              </a:rPr>
              <a:t> </a:t>
            </a:r>
            <a:endParaRPr lang="en-US" sz="1200" dirty="0">
              <a:ea typeface="Calibri"/>
              <a:cs typeface="Arial"/>
            </a:endParaRPr>
          </a:p>
          <a:p>
            <a:pPr marL="1270" indent="-6350" algn="r">
              <a:lnSpc>
                <a:spcPct val="107000"/>
              </a:lnSpc>
              <a:spcAft>
                <a:spcPts val="1105"/>
              </a:spcAft>
            </a:pPr>
            <a:r>
              <a:rPr lang="ar-SA" b="1" dirty="0">
                <a:ea typeface="Calibri"/>
              </a:rPr>
              <a:t>عن ذوي التٌيجان ممن                                     دخلوا البطن </a:t>
            </a:r>
            <a:r>
              <a:rPr lang="ar-SA" b="1" dirty="0" err="1">
                <a:ea typeface="Calibri"/>
              </a:rPr>
              <a:t>اللعيـــــنا</a:t>
            </a:r>
            <a:r>
              <a:rPr lang="ar-SA" b="1" dirty="0">
                <a:ea typeface="Calibri"/>
              </a:rPr>
              <a:t> </a:t>
            </a:r>
            <a:endParaRPr lang="en-US" sz="1200" dirty="0">
              <a:ea typeface="Calibri"/>
              <a:cs typeface="Arial"/>
            </a:endParaRPr>
          </a:p>
          <a:p>
            <a:pPr marR="987425" indent="-6350" algn="r" rtl="1">
              <a:lnSpc>
                <a:spcPct val="177000"/>
              </a:lnSpc>
              <a:spcAft>
                <a:spcPts val="0"/>
              </a:spcAft>
            </a:pPr>
            <a:r>
              <a:rPr lang="ar-SA" b="1" dirty="0">
                <a:ea typeface="Calibri"/>
              </a:rPr>
              <a:t>انهم قالوا وخيــــــــــر                                      القول قول </a:t>
            </a:r>
            <a:r>
              <a:rPr lang="ar-SA" b="1" dirty="0" err="1">
                <a:ea typeface="Calibri"/>
              </a:rPr>
              <a:t>العارفيـــنا</a:t>
            </a:r>
            <a:r>
              <a:rPr lang="ar-SA" b="1" dirty="0">
                <a:ea typeface="Calibri"/>
              </a:rPr>
              <a:t> </a:t>
            </a:r>
            <a:r>
              <a:rPr lang="ar-SA" b="1" dirty="0" smtClean="0">
                <a:ea typeface="Calibri"/>
              </a:rPr>
              <a:t> </a:t>
            </a:r>
            <a:r>
              <a:rPr lang="ar-IQ" b="1" dirty="0" smtClean="0">
                <a:ea typeface="Calibri"/>
              </a:rPr>
              <a:t>                            </a:t>
            </a:r>
            <a:r>
              <a:rPr lang="ar-SA" b="1" dirty="0" smtClean="0">
                <a:ea typeface="Calibri"/>
              </a:rPr>
              <a:t>مخطئ من </a:t>
            </a:r>
            <a:r>
              <a:rPr lang="ar-SA" b="1" dirty="0">
                <a:ea typeface="Calibri"/>
              </a:rPr>
              <a:t>ظن يوما </a:t>
            </a:r>
            <a:r>
              <a:rPr lang="ar-IQ" b="1" dirty="0" smtClean="0">
                <a:ea typeface="Calibri"/>
              </a:rPr>
              <a:t>   </a:t>
            </a:r>
            <a:r>
              <a:rPr lang="ar-SA" b="1" dirty="0" smtClean="0">
                <a:ea typeface="Calibri"/>
              </a:rPr>
              <a:t>  </a:t>
            </a:r>
            <a:r>
              <a:rPr lang="ar-IQ" b="1" dirty="0" smtClean="0">
                <a:ea typeface="Calibri"/>
              </a:rPr>
              <a:t>                        </a:t>
            </a:r>
            <a:r>
              <a:rPr lang="ar-SA" b="1" dirty="0" smtClean="0">
                <a:ea typeface="Calibri"/>
              </a:rPr>
              <a:t>      </a:t>
            </a:r>
            <a:r>
              <a:rPr lang="ar-IQ" b="1" dirty="0" smtClean="0">
                <a:ea typeface="Calibri"/>
              </a:rPr>
              <a:t>     </a:t>
            </a:r>
            <a:r>
              <a:rPr lang="ar-SA" b="1" dirty="0" smtClean="0">
                <a:ea typeface="Calibri"/>
              </a:rPr>
              <a:t>  </a:t>
            </a:r>
            <a:r>
              <a:rPr lang="ar-SA" b="1" dirty="0">
                <a:ea typeface="Calibri"/>
              </a:rPr>
              <a:t>ان للثعلب ديـــــــــنا   </a:t>
            </a:r>
            <a:r>
              <a:rPr lang="ar-IQ" b="1" dirty="0" smtClean="0">
                <a:ea typeface="Calibri"/>
              </a:rPr>
              <a:t> </a:t>
            </a:r>
            <a:endParaRPr lang="en-US" sz="1200" dirty="0">
              <a:ea typeface="Calibri"/>
              <a:cs typeface="Arial"/>
            </a:endParaRPr>
          </a:p>
        </p:txBody>
      </p:sp>
    </p:spTree>
    <p:extLst>
      <p:ext uri="{BB962C8B-B14F-4D97-AF65-F5344CB8AC3E}">
        <p14:creationId xmlns:p14="http://schemas.microsoft.com/office/powerpoint/2010/main" xmlns="" val="3947636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24" y="188640"/>
            <a:ext cx="8640960" cy="6823406"/>
          </a:xfrm>
          <a:prstGeom prst="rect">
            <a:avLst/>
          </a:prstGeom>
        </p:spPr>
        <p:txBody>
          <a:bodyPr wrap="square">
            <a:spAutoFit/>
          </a:bodyPr>
          <a:lstStyle/>
          <a:p>
            <a:pPr indent="-6350" algn="r" rtl="1">
              <a:lnSpc>
                <a:spcPct val="107000"/>
              </a:lnSpc>
              <a:spcAft>
                <a:spcPts val="995"/>
              </a:spcAft>
            </a:pPr>
            <a:r>
              <a:rPr lang="ar-IQ" sz="2000" b="1" dirty="0" smtClean="0">
                <a:ea typeface="Calibri"/>
              </a:rPr>
              <a:t>                                                          المحاضرة(10)                         المادة:</a:t>
            </a:r>
            <a:r>
              <a:rPr lang="ar-IQ" sz="2000" b="1" dirty="0" err="1" smtClean="0">
                <a:ea typeface="Calibri"/>
              </a:rPr>
              <a:t>ادب</a:t>
            </a:r>
            <a:r>
              <a:rPr lang="ar-IQ" sz="2000" b="1" dirty="0" smtClean="0">
                <a:ea typeface="Calibri"/>
              </a:rPr>
              <a:t> </a:t>
            </a:r>
            <a:r>
              <a:rPr lang="ar-IQ" sz="2000" b="1" dirty="0" err="1" smtClean="0">
                <a:ea typeface="Calibri"/>
              </a:rPr>
              <a:t>اطفال</a:t>
            </a:r>
            <a:endParaRPr lang="ar-IQ" sz="2000" b="1" dirty="0" smtClean="0">
              <a:ea typeface="Calibri"/>
            </a:endParaRPr>
          </a:p>
          <a:p>
            <a:pPr indent="-6350" algn="r" rtl="1">
              <a:lnSpc>
                <a:spcPct val="107000"/>
              </a:lnSpc>
              <a:spcAft>
                <a:spcPts val="995"/>
              </a:spcAft>
            </a:pPr>
            <a:r>
              <a:rPr lang="ar-IQ" sz="2000" b="1" dirty="0" smtClean="0">
                <a:ea typeface="Calibri"/>
              </a:rPr>
              <a:t>                                                                                                      المرحلة:الرابعة(أ-ب)</a:t>
            </a:r>
          </a:p>
          <a:p>
            <a:pPr indent="-6350" algn="r" rtl="1">
              <a:lnSpc>
                <a:spcPct val="107000"/>
              </a:lnSpc>
              <a:spcAft>
                <a:spcPts val="995"/>
              </a:spcAft>
            </a:pPr>
            <a:r>
              <a:rPr lang="ar-SA" sz="2000" b="1" dirty="0" smtClean="0">
                <a:ea typeface="Calibri"/>
              </a:rPr>
              <a:t>2.معروف </a:t>
            </a:r>
            <a:r>
              <a:rPr lang="ar-SA" sz="2000" b="1" dirty="0" err="1" smtClean="0">
                <a:ea typeface="Calibri"/>
              </a:rPr>
              <a:t>عبدالغني</a:t>
            </a:r>
            <a:r>
              <a:rPr lang="ar-SA" sz="2000" b="1" dirty="0" smtClean="0">
                <a:ea typeface="Calibri"/>
              </a:rPr>
              <a:t> </a:t>
            </a:r>
            <a:r>
              <a:rPr lang="ar-SA" sz="2000" b="1" dirty="0" err="1" smtClean="0">
                <a:ea typeface="Calibri"/>
              </a:rPr>
              <a:t>الرصافي</a:t>
            </a:r>
            <a:r>
              <a:rPr lang="ar-SA" sz="2000" b="1" dirty="0" smtClean="0">
                <a:ea typeface="Calibri"/>
              </a:rPr>
              <a:t>:</a:t>
            </a:r>
            <a:r>
              <a:rPr lang="ar-IQ" sz="2000" b="1" dirty="0" smtClean="0">
                <a:ea typeface="Calibri"/>
              </a:rPr>
              <a:t>                                                                د.جلال </a:t>
            </a:r>
            <a:r>
              <a:rPr lang="ar-IQ" sz="2000" b="1" dirty="0" err="1" smtClean="0">
                <a:ea typeface="Calibri"/>
              </a:rPr>
              <a:t>عبدالله</a:t>
            </a:r>
            <a:r>
              <a:rPr lang="ar-IQ" sz="2000" b="1" dirty="0" smtClean="0">
                <a:ea typeface="Calibri"/>
              </a:rPr>
              <a:t> خلف</a:t>
            </a:r>
            <a:endParaRPr lang="en-US" sz="1200" dirty="0" smtClean="0">
              <a:ea typeface="Calibri"/>
              <a:cs typeface="Arial"/>
            </a:endParaRPr>
          </a:p>
          <a:p>
            <a:pPr marL="1905" algn="r" rtl="1">
              <a:lnSpc>
                <a:spcPct val="107000"/>
              </a:lnSpc>
              <a:spcAft>
                <a:spcPts val="800"/>
              </a:spcAft>
            </a:pPr>
            <a:r>
              <a:rPr lang="ar-SA" b="1" dirty="0" smtClean="0">
                <a:ea typeface="Calibri"/>
              </a:rPr>
              <a:t>معروف </a:t>
            </a:r>
            <a:r>
              <a:rPr lang="ar-SA" b="1" dirty="0">
                <a:ea typeface="Calibri"/>
              </a:rPr>
              <a:t>عبد الغني بن محمود </a:t>
            </a:r>
            <a:r>
              <a:rPr lang="ar-SA" b="1" dirty="0" err="1">
                <a:ea typeface="Calibri"/>
              </a:rPr>
              <a:t>الجباري</a:t>
            </a:r>
            <a:r>
              <a:rPr lang="ar-SA" b="1" dirty="0">
                <a:ea typeface="Calibri"/>
              </a:rPr>
              <a:t> ’ ولد ونشأ فًي بغداد عام 1875 من أب كردي وأم </a:t>
            </a:r>
            <a:r>
              <a:rPr lang="ar-SA" b="1" dirty="0" err="1">
                <a:ea typeface="Calibri"/>
              </a:rPr>
              <a:t>تركمانبة</a:t>
            </a:r>
            <a:r>
              <a:rPr lang="ar-SA" b="1" dirty="0">
                <a:ea typeface="Calibri"/>
              </a:rPr>
              <a:t> . اكمل دراسته فب الكتاتيب ثم دخل المدرسة العسكرية </a:t>
            </a:r>
            <a:r>
              <a:rPr lang="ar-SA" b="1" dirty="0" err="1">
                <a:ea typeface="Calibri"/>
              </a:rPr>
              <a:t>الابتدائبة</a:t>
            </a:r>
            <a:r>
              <a:rPr lang="ar-SA" b="1" dirty="0">
                <a:ea typeface="Calibri"/>
              </a:rPr>
              <a:t> فتركها وانتقل الى الدراسة فيً المدارس الدينية ودرس على علماء بغداد الاعلام كالشيخ عبد الوهاب النائب ثم اتصل بالشيخ العلامة محمود شكري الالوسي ولازمه اثنتي عشرة سنة وتخرج عليه وكان يرتدي العمامة وزي العلماء وسماه شيخه  (الالوسي) معروف الرصافً لٌيكون فًيه الصلاح والشهرة والسمعة الحسنة  </a:t>
            </a:r>
            <a:r>
              <a:rPr lang="ar-IQ" b="1" dirty="0">
                <a:ea typeface="Calibri"/>
              </a:rPr>
              <a:t>كما</a:t>
            </a:r>
            <a:r>
              <a:rPr lang="ar-SA" b="1" dirty="0">
                <a:ea typeface="Calibri"/>
              </a:rPr>
              <a:t> لمعروف </a:t>
            </a:r>
            <a:r>
              <a:rPr lang="ar-SA" b="1" dirty="0" err="1">
                <a:ea typeface="Calibri"/>
              </a:rPr>
              <a:t>الكرخي</a:t>
            </a:r>
            <a:r>
              <a:rPr lang="ar-SA" b="1" dirty="0">
                <a:ea typeface="Calibri"/>
              </a:rPr>
              <a:t>.</a:t>
            </a:r>
            <a:endParaRPr lang="en-US" sz="1200" dirty="0">
              <a:ea typeface="Calibri"/>
              <a:cs typeface="Arial"/>
            </a:endParaRPr>
          </a:p>
          <a:p>
            <a:pPr marL="635" indent="-6350" algn="r">
              <a:lnSpc>
                <a:spcPct val="107000"/>
              </a:lnSpc>
              <a:spcAft>
                <a:spcPts val="1450"/>
              </a:spcAft>
            </a:pPr>
            <a:r>
              <a:rPr lang="ar-SA" b="1" dirty="0">
                <a:ea typeface="Calibri"/>
              </a:rPr>
              <a:t>ابرز المحطات فً حياة الرصافي : </a:t>
            </a:r>
            <a:r>
              <a:rPr lang="ar-IQ" b="1" dirty="0" smtClean="0">
                <a:uFill>
                  <a:solidFill>
                    <a:srgbClr val="000000"/>
                  </a:solidFill>
                </a:uFill>
                <a:latin typeface="Arial"/>
                <a:ea typeface="Arial"/>
              </a:rPr>
              <a:t>ع</a:t>
            </a:r>
            <a:r>
              <a:rPr lang="ar-SA" b="1" dirty="0" smtClean="0">
                <a:uFill>
                  <a:solidFill>
                    <a:srgbClr val="000000"/>
                  </a:solidFill>
                </a:uFill>
                <a:latin typeface="Arial"/>
                <a:ea typeface="Arial"/>
              </a:rPr>
              <a:t>ٌين </a:t>
            </a:r>
            <a:r>
              <a:rPr lang="ar-SA" b="1" dirty="0">
                <a:uFill>
                  <a:solidFill>
                    <a:srgbClr val="000000"/>
                  </a:solidFill>
                </a:uFill>
                <a:latin typeface="Arial"/>
                <a:ea typeface="Arial"/>
              </a:rPr>
              <a:t>معلما في مدرسة الراشدية شمال الاعظمٌية </a:t>
            </a:r>
            <a:endParaRPr lang="en-US" sz="1200" dirty="0">
              <a:uFill>
                <a:solidFill>
                  <a:srgbClr val="000000"/>
                </a:solidFill>
              </a:uFill>
              <a:latin typeface="Arial"/>
              <a:ea typeface="Arial"/>
              <a:cs typeface="Arial"/>
            </a:endParaRPr>
          </a:p>
          <a:p>
            <a:pPr marL="342900" lvl="0" indent="-342900" algn="r" rtl="1" fontAlgn="base">
              <a:lnSpc>
                <a:spcPct val="112000"/>
              </a:lnSpc>
              <a:spcAft>
                <a:spcPts val="115"/>
              </a:spcAft>
              <a:buClr>
                <a:srgbClr val="000000"/>
              </a:buClr>
              <a:buSzPts val="1400"/>
              <a:buFont typeface="Arial"/>
              <a:buChar char="•"/>
            </a:pPr>
            <a:r>
              <a:rPr lang="ar-SA" b="1" dirty="0">
                <a:uFill>
                  <a:solidFill>
                    <a:srgbClr val="000000"/>
                  </a:solidFill>
                </a:uFill>
                <a:latin typeface="Arial"/>
                <a:ea typeface="Arial"/>
              </a:rPr>
              <a:t>نقل مدرسا </a:t>
            </a:r>
            <a:r>
              <a:rPr lang="ar-SA" b="1" dirty="0" err="1">
                <a:uFill>
                  <a:solidFill>
                    <a:srgbClr val="000000"/>
                  </a:solidFill>
                </a:uFill>
                <a:latin typeface="Arial"/>
                <a:ea typeface="Arial"/>
              </a:rPr>
              <a:t>للادب</a:t>
            </a:r>
            <a:r>
              <a:rPr lang="ar-SA" b="1" dirty="0">
                <a:uFill>
                  <a:solidFill>
                    <a:srgbClr val="000000"/>
                  </a:solidFill>
                </a:uFill>
                <a:latin typeface="Arial"/>
                <a:ea typeface="Arial"/>
              </a:rPr>
              <a:t> العربً في الاعدادية ببغداد ايام نامق باشا الصغير عام 1902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75"/>
              </a:spcAft>
              <a:buClr>
                <a:srgbClr val="000000"/>
              </a:buClr>
              <a:buSzPts val="1400"/>
              <a:buFont typeface="Arial"/>
              <a:buChar char="•"/>
            </a:pPr>
            <a:r>
              <a:rPr lang="ar-SA" b="1" dirty="0">
                <a:uFill>
                  <a:solidFill>
                    <a:srgbClr val="000000"/>
                  </a:solidFill>
                </a:uFill>
                <a:latin typeface="Arial"/>
                <a:ea typeface="Arial"/>
              </a:rPr>
              <a:t>عين مدرسا لمادة اللغة العربٌية فً الكلٌية </a:t>
            </a:r>
            <a:r>
              <a:rPr lang="ar-SA" b="1" dirty="0" err="1">
                <a:uFill>
                  <a:solidFill>
                    <a:srgbClr val="000000"/>
                  </a:solidFill>
                </a:uFill>
                <a:latin typeface="Arial"/>
                <a:ea typeface="Arial"/>
              </a:rPr>
              <a:t>الشاهانٌية</a:t>
            </a:r>
            <a:r>
              <a:rPr lang="ar-SA" b="1" dirty="0">
                <a:uFill>
                  <a:solidFill>
                    <a:srgbClr val="000000"/>
                  </a:solidFill>
                </a:uFill>
                <a:latin typeface="Arial"/>
                <a:ea typeface="Arial"/>
              </a:rPr>
              <a:t>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عمل محررا لجرٌيدة الرشاد عام1909</a:t>
            </a:r>
            <a:endParaRPr lang="en-US" sz="1200" dirty="0">
              <a:uFill>
                <a:solidFill>
                  <a:srgbClr val="000000"/>
                </a:solidFill>
              </a:uFill>
              <a:latin typeface="Arial"/>
              <a:ea typeface="Arial"/>
              <a:cs typeface="Arial"/>
            </a:endParaRPr>
          </a:p>
          <a:p>
            <a:pPr marL="342900" lvl="0" indent="-342900" algn="just" rtl="1" fontAlgn="base">
              <a:lnSpc>
                <a:spcPct val="107000"/>
              </a:lnSpc>
              <a:spcAft>
                <a:spcPts val="195"/>
              </a:spcAft>
              <a:buClr>
                <a:srgbClr val="000000"/>
              </a:buClr>
              <a:buSzPts val="1400"/>
              <a:buFont typeface="Arial"/>
              <a:buChar char="•"/>
            </a:pPr>
            <a:r>
              <a:rPr lang="ar-SA" b="1" dirty="0">
                <a:uFill>
                  <a:solidFill>
                    <a:srgbClr val="000000"/>
                  </a:solidFill>
                </a:uFill>
                <a:latin typeface="Arial"/>
                <a:ea typeface="Arial"/>
              </a:rPr>
              <a:t>انتخب عضوا في مجلس المبعوثان سنة1912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عٌين مدرسا فًي دار المعلمين ففي القدس  1920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عاد الى بغداد   واصدر فها جر </a:t>
            </a:r>
            <a:r>
              <a:rPr lang="ar-SA" b="1" dirty="0" err="1">
                <a:uFill>
                  <a:solidFill>
                    <a:srgbClr val="000000"/>
                  </a:solidFill>
                </a:uFill>
                <a:latin typeface="Arial"/>
                <a:ea typeface="Arial"/>
              </a:rPr>
              <a:t>يدة</a:t>
            </a:r>
            <a:r>
              <a:rPr lang="ar-SA" b="1" dirty="0">
                <a:uFill>
                  <a:solidFill>
                    <a:srgbClr val="000000"/>
                  </a:solidFill>
                </a:uFill>
                <a:latin typeface="Arial"/>
                <a:ea typeface="Arial"/>
              </a:rPr>
              <a:t> الامل عام 1921</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180"/>
              </a:spcAft>
              <a:buClr>
                <a:srgbClr val="000000"/>
              </a:buClr>
              <a:buSzPts val="1400"/>
              <a:buFont typeface="Arial"/>
              <a:buChar char="•"/>
            </a:pPr>
            <a:r>
              <a:rPr lang="ar-SA" b="1" dirty="0">
                <a:uFill>
                  <a:solidFill>
                    <a:srgbClr val="000000"/>
                  </a:solidFill>
                </a:uFill>
                <a:latin typeface="Arial"/>
                <a:ea typeface="Arial"/>
              </a:rPr>
              <a:t>انتخب عضوا فًي مجمع اللغة العربٌية في دمشق    1923</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215"/>
              </a:spcAft>
              <a:buClr>
                <a:srgbClr val="000000"/>
              </a:buClr>
              <a:buSzPts val="1400"/>
              <a:buFont typeface="Arial"/>
              <a:buChar char="•"/>
            </a:pPr>
            <a:r>
              <a:rPr lang="ar-SA" b="1" dirty="0">
                <a:uFill>
                  <a:solidFill>
                    <a:srgbClr val="000000"/>
                  </a:solidFill>
                </a:uFill>
                <a:latin typeface="Arial"/>
                <a:ea typeface="Arial"/>
              </a:rPr>
              <a:t>عين مفتشا فًي مديرية المعارف ببغداد 1924  </a:t>
            </a:r>
            <a:endParaRPr lang="en-US" sz="1200" dirty="0">
              <a:uFill>
                <a:solidFill>
                  <a:srgbClr val="000000"/>
                </a:solidFill>
              </a:uFill>
              <a:latin typeface="Arial"/>
              <a:ea typeface="Arial"/>
              <a:cs typeface="Arial"/>
            </a:endParaRPr>
          </a:p>
          <a:p>
            <a:pPr marL="342900" lvl="0" indent="-342900" algn="r" rtl="1" fontAlgn="base">
              <a:lnSpc>
                <a:spcPct val="107000"/>
              </a:lnSpc>
              <a:spcAft>
                <a:spcPts val="850"/>
              </a:spcAft>
              <a:buClr>
                <a:srgbClr val="000000"/>
              </a:buClr>
              <a:buSzPts val="1400"/>
              <a:buFont typeface="Arial"/>
              <a:buChar char="•"/>
            </a:pPr>
            <a:r>
              <a:rPr lang="ar-SA" b="1" dirty="0">
                <a:uFill>
                  <a:solidFill>
                    <a:srgbClr val="000000"/>
                  </a:solidFill>
                </a:uFill>
                <a:latin typeface="Arial"/>
                <a:ea typeface="Arial"/>
              </a:rPr>
              <a:t>عين استاذا للغة العربية بدار المعلمٌين العالٌية ببغداد  1920 </a:t>
            </a:r>
            <a:endParaRPr lang="en-US" sz="1200" dirty="0">
              <a:uFill>
                <a:solidFill>
                  <a:srgbClr val="000000"/>
                </a:solidFill>
              </a:uFill>
              <a:latin typeface="Arial"/>
              <a:ea typeface="Arial"/>
              <a:cs typeface="Arial"/>
            </a:endParaRPr>
          </a:p>
          <a:p>
            <a:pPr marL="1905" algn="r" rtl="1">
              <a:lnSpc>
                <a:spcPct val="107000"/>
              </a:lnSpc>
              <a:spcAft>
                <a:spcPts val="800"/>
              </a:spcAft>
            </a:pPr>
            <a:r>
              <a:rPr lang="ar-SA" b="1" dirty="0">
                <a:ea typeface="Calibri"/>
              </a:rPr>
              <a:t>توفي الرصافي   بداره في محلة السفٌينة في الاعظمٌية ليلة الجمعة عام 1945 ومن قصائده قوله:</a:t>
            </a:r>
            <a:endParaRPr lang="en-US" sz="1200" dirty="0">
              <a:ea typeface="Calibri"/>
              <a:cs typeface="Arial"/>
            </a:endParaRPr>
          </a:p>
        </p:txBody>
      </p:sp>
    </p:spTree>
    <p:extLst>
      <p:ext uri="{BB962C8B-B14F-4D97-AF65-F5344CB8AC3E}">
        <p14:creationId xmlns:p14="http://schemas.microsoft.com/office/powerpoint/2010/main" xmlns="" val="148583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215" y="404664"/>
            <a:ext cx="8496944" cy="4325543"/>
          </a:xfrm>
          <a:prstGeom prst="rect">
            <a:avLst/>
          </a:prstGeom>
        </p:spPr>
        <p:txBody>
          <a:bodyPr wrap="square">
            <a:spAutoFit/>
          </a:bodyPr>
          <a:lstStyle/>
          <a:p>
            <a:pPr marL="635" indent="-6350" algn="r" rtl="1">
              <a:lnSpc>
                <a:spcPct val="107000"/>
              </a:lnSpc>
              <a:spcAft>
                <a:spcPts val="1120"/>
              </a:spcAft>
            </a:pPr>
            <a:r>
              <a:rPr lang="ar-SA" b="1" dirty="0">
                <a:ea typeface="Calibri"/>
              </a:rPr>
              <a:t>هي الاخلاق تنبت كالنبات                                        اذا سقٌت بماء المكرمات </a:t>
            </a:r>
            <a:endParaRPr lang="en-US" sz="1200" dirty="0">
              <a:ea typeface="Calibri"/>
              <a:cs typeface="Arial"/>
            </a:endParaRPr>
          </a:p>
          <a:p>
            <a:pPr marL="635" indent="-6350" algn="r">
              <a:lnSpc>
                <a:spcPct val="107000"/>
              </a:lnSpc>
              <a:spcAft>
                <a:spcPts val="1120"/>
              </a:spcAft>
            </a:pPr>
            <a:r>
              <a:rPr lang="ar-SA" b="1" dirty="0">
                <a:ea typeface="Calibri"/>
              </a:rPr>
              <a:t>ولم أر للخلائق من محــل                                        ٌيهذبها كحضن الامـهات </a:t>
            </a:r>
            <a:endParaRPr lang="en-US" sz="1200" dirty="0">
              <a:ea typeface="Calibri"/>
              <a:cs typeface="Arial"/>
            </a:endParaRPr>
          </a:p>
          <a:p>
            <a:pPr marL="635" indent="-6350" algn="r">
              <a:lnSpc>
                <a:spcPct val="107000"/>
              </a:lnSpc>
              <a:spcAft>
                <a:spcPts val="1120"/>
              </a:spcAft>
            </a:pPr>
            <a:r>
              <a:rPr lang="ar-SA" b="1" dirty="0">
                <a:ea typeface="Calibri"/>
              </a:rPr>
              <a:t>فحضن الام مدرسة تسامت                                      بتربية البنين او البنـــات    </a:t>
            </a:r>
            <a:endParaRPr lang="en-US" sz="1200" dirty="0">
              <a:ea typeface="Calibri"/>
              <a:cs typeface="Arial"/>
            </a:endParaRPr>
          </a:p>
          <a:p>
            <a:pPr marL="635" indent="-6350" algn="r">
              <a:lnSpc>
                <a:spcPct val="107000"/>
              </a:lnSpc>
              <a:spcAft>
                <a:spcPts val="1120"/>
              </a:spcAft>
            </a:pPr>
            <a:r>
              <a:rPr lang="ar-SA" b="1" dirty="0">
                <a:ea typeface="Calibri"/>
              </a:rPr>
              <a:t>واخلاق الوليد تقاس حسنا                                      </a:t>
            </a:r>
            <a:r>
              <a:rPr lang="ar-SA" b="1" dirty="0" err="1">
                <a:ea typeface="Calibri"/>
              </a:rPr>
              <a:t>باخلاق</a:t>
            </a:r>
            <a:r>
              <a:rPr lang="ar-SA" b="1" dirty="0">
                <a:ea typeface="Calibri"/>
              </a:rPr>
              <a:t> النساء الوالـــــدات </a:t>
            </a:r>
            <a:endParaRPr lang="en-US" sz="1200" dirty="0">
              <a:ea typeface="Calibri"/>
              <a:cs typeface="Arial"/>
            </a:endParaRPr>
          </a:p>
          <a:p>
            <a:pPr marR="51435" algn="r">
              <a:lnSpc>
                <a:spcPct val="107000"/>
              </a:lnSpc>
              <a:spcAft>
                <a:spcPts val="1115"/>
              </a:spcAft>
            </a:pPr>
            <a:r>
              <a:rPr lang="en-US" b="1" dirty="0">
                <a:latin typeface="Arial"/>
                <a:ea typeface="Calibri"/>
                <a:cs typeface="Arial"/>
              </a:rPr>
              <a:t> </a:t>
            </a:r>
            <a:endParaRPr lang="en-US" sz="1200" dirty="0">
              <a:ea typeface="Calibri"/>
              <a:cs typeface="Arial"/>
            </a:endParaRPr>
          </a:p>
          <a:p>
            <a:pPr marL="635" indent="-6350" algn="r">
              <a:lnSpc>
                <a:spcPct val="107000"/>
              </a:lnSpc>
              <a:spcAft>
                <a:spcPts val="1120"/>
              </a:spcAft>
            </a:pPr>
            <a:r>
              <a:rPr lang="ar-SA" b="1" dirty="0">
                <a:ea typeface="Calibri"/>
              </a:rPr>
              <a:t>وفًي تصوٌيره لقدرة الله سبحانه وتعالى يقول: </a:t>
            </a:r>
            <a:endParaRPr lang="en-US" sz="1200" dirty="0">
              <a:ea typeface="Calibri"/>
              <a:cs typeface="Arial"/>
            </a:endParaRPr>
          </a:p>
          <a:p>
            <a:pPr marL="635" indent="-6350" algn="r">
              <a:lnSpc>
                <a:spcPct val="107000"/>
              </a:lnSpc>
              <a:spcAft>
                <a:spcPts val="1120"/>
              </a:spcAft>
            </a:pPr>
            <a:r>
              <a:rPr lang="ar-SA" b="1" dirty="0">
                <a:ea typeface="Calibri"/>
              </a:rPr>
              <a:t>انظر لتلك الشـــجرة                                               ذات الغصون المثمرة   </a:t>
            </a:r>
            <a:endParaRPr lang="en-US" sz="1200" dirty="0">
              <a:ea typeface="Calibri"/>
              <a:cs typeface="Arial"/>
            </a:endParaRPr>
          </a:p>
          <a:p>
            <a:pPr marL="635" indent="-6350" algn="r">
              <a:lnSpc>
                <a:spcPct val="107000"/>
              </a:lnSpc>
              <a:spcAft>
                <a:spcPts val="1120"/>
              </a:spcAft>
            </a:pPr>
            <a:r>
              <a:rPr lang="ar-SA" b="1" dirty="0">
                <a:ea typeface="Calibri"/>
              </a:rPr>
              <a:t>كيف نمت من بذرة                                               وكيف صارت شجرة </a:t>
            </a:r>
            <a:endParaRPr lang="en-US" sz="1200" dirty="0">
              <a:ea typeface="Calibri"/>
              <a:cs typeface="Arial"/>
            </a:endParaRPr>
          </a:p>
          <a:p>
            <a:pPr marL="635" indent="-6350" algn="r">
              <a:lnSpc>
                <a:spcPct val="107000"/>
              </a:lnSpc>
              <a:spcAft>
                <a:spcPts val="1120"/>
              </a:spcAft>
            </a:pPr>
            <a:r>
              <a:rPr lang="ar-SA" b="1" dirty="0">
                <a:ea typeface="Calibri"/>
              </a:rPr>
              <a:t>فانظر وقل من الذي                                             ويل لمن قد كفـــــــرة     </a:t>
            </a:r>
            <a:endParaRPr lang="en-US" sz="1200" dirty="0">
              <a:ea typeface="Calibri"/>
              <a:cs typeface="Arial"/>
            </a:endParaRPr>
          </a:p>
          <a:p>
            <a:pPr marL="635" indent="-6350" algn="r">
              <a:lnSpc>
                <a:spcPct val="107000"/>
              </a:lnSpc>
              <a:spcAft>
                <a:spcPts val="1120"/>
              </a:spcAft>
            </a:pPr>
            <a:r>
              <a:rPr lang="ar-SA" b="1" dirty="0">
                <a:ea typeface="Calibri"/>
              </a:rPr>
              <a:t>ذو حكمة بالــــــــغة                                             وقــــــدرة مقتــــــدرة             </a:t>
            </a:r>
            <a:endParaRPr lang="en-US" sz="1200" dirty="0">
              <a:ea typeface="Calibri"/>
              <a:cs typeface="Arial"/>
            </a:endParaRPr>
          </a:p>
        </p:txBody>
      </p:sp>
    </p:spTree>
    <p:extLst>
      <p:ext uri="{BB962C8B-B14F-4D97-AF65-F5344CB8AC3E}">
        <p14:creationId xmlns:p14="http://schemas.microsoft.com/office/powerpoint/2010/main" xmlns="" val="4194262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366185" cy="6493573"/>
          </a:xfrm>
          <a:prstGeom prst="rect">
            <a:avLst/>
          </a:prstGeom>
        </p:spPr>
        <p:txBody>
          <a:bodyPr wrap="square">
            <a:spAutoFit/>
          </a:bodyPr>
          <a:lstStyle/>
          <a:p>
            <a:pPr indent="-6350" algn="r" rtl="1">
              <a:lnSpc>
                <a:spcPct val="107000"/>
              </a:lnSpc>
              <a:spcAft>
                <a:spcPts val="790"/>
              </a:spcAft>
            </a:pPr>
            <a:r>
              <a:rPr lang="ar-IQ" sz="2000" b="1" dirty="0" smtClean="0">
                <a:ea typeface="Calibri"/>
              </a:rPr>
              <a:t>                                                          </a:t>
            </a:r>
            <a:r>
              <a:rPr lang="ar-IQ" sz="2000" b="1" dirty="0" err="1" smtClean="0">
                <a:ea typeface="Calibri"/>
              </a:rPr>
              <a:t>ال</a:t>
            </a:r>
            <a:r>
              <a:rPr lang="en-US" sz="2000" b="1" dirty="0" smtClean="0">
                <a:ea typeface="Calibri"/>
              </a:rPr>
              <a:t> </a:t>
            </a:r>
            <a:endParaRPr lang="ar-IQ" sz="2000" b="1" dirty="0" smtClean="0">
              <a:solidFill>
                <a:srgbClr val="000000"/>
              </a:solidFill>
              <a:ea typeface="Arial"/>
            </a:endParaRPr>
          </a:p>
          <a:p>
            <a:pPr indent="-6350" algn="r" rtl="1">
              <a:lnSpc>
                <a:spcPct val="107000"/>
              </a:lnSpc>
              <a:spcAft>
                <a:spcPts val="790"/>
              </a:spcAft>
            </a:pPr>
            <a:r>
              <a:rPr lang="ar-IQ" sz="2000" b="1" dirty="0" smtClean="0">
                <a:solidFill>
                  <a:srgbClr val="000000"/>
                </a:solidFill>
                <a:ea typeface="Arial"/>
              </a:rPr>
              <a:t>3</a:t>
            </a:r>
            <a:r>
              <a:rPr lang="ar-SA" sz="2000" b="1" dirty="0" smtClean="0">
                <a:solidFill>
                  <a:srgbClr val="000000"/>
                </a:solidFill>
                <a:ea typeface="Arial"/>
              </a:rPr>
              <a:t>.أحمد </a:t>
            </a:r>
            <a:r>
              <a:rPr lang="ar-SA" sz="2000" b="1" dirty="0">
                <a:solidFill>
                  <a:srgbClr val="000000"/>
                </a:solidFill>
                <a:ea typeface="Arial"/>
              </a:rPr>
              <a:t>حقًي الحلًي :  </a:t>
            </a:r>
            <a:r>
              <a:rPr lang="ar-IQ" sz="2000" b="1" dirty="0" smtClean="0">
                <a:solidFill>
                  <a:srgbClr val="000000"/>
                </a:solidFill>
                <a:ea typeface="Arial"/>
              </a:rPr>
              <a:t>                                                                            </a:t>
            </a:r>
            <a:r>
              <a:rPr lang="en-US" sz="2000" b="1" dirty="0" smtClean="0">
                <a:solidFill>
                  <a:srgbClr val="000000"/>
                </a:solidFill>
                <a:ea typeface="Arial"/>
              </a:rPr>
              <a:t> </a:t>
            </a:r>
            <a:endParaRPr lang="en-US" sz="1200" dirty="0">
              <a:ea typeface="Calibri"/>
              <a:cs typeface="Arial"/>
            </a:endParaRPr>
          </a:p>
          <a:p>
            <a:pPr marL="1905" indent="-1905" algn="just" rtl="1">
              <a:lnSpc>
                <a:spcPct val="150000"/>
              </a:lnSpc>
              <a:spcAft>
                <a:spcPts val="1045"/>
              </a:spcAft>
            </a:pPr>
            <a:r>
              <a:rPr lang="ar-SA" b="1" dirty="0" smtClean="0">
                <a:solidFill>
                  <a:srgbClr val="000000"/>
                </a:solidFill>
                <a:ea typeface="Arial"/>
              </a:rPr>
              <a:t>ولد </a:t>
            </a:r>
            <a:r>
              <a:rPr lang="ar-SA" b="1" dirty="0">
                <a:solidFill>
                  <a:srgbClr val="000000"/>
                </a:solidFill>
                <a:ea typeface="Arial"/>
              </a:rPr>
              <a:t>الشاعر احمد حقي الحلي في مدينة الحلة عام) 1914 ـــ  1996وتلقى تعلٌيمه المبكر في مسقط راسه ثم قصد بغداد والتحق بجامعتها وواصل دراسته حتى حصل على شهادة الدكتوراه من جامعة (مانشستر بانكلترا عام) 1948( وعمل بالتدريس فً دار المعلمين العالٌية ) كلية التربية( بجامعة بغداد ومديرا عاما للتعليم الابتدائي بوزارة التربية والتعلٌيم, وعمل خبيرا بالمجمع العلمًي ببغداد وكان عضوا استشاريا فيً دائرة ثقافة الطفل وشارك في  عدد من مؤتمرات منظمة اليونسكو الخاصة بالطفل. </a:t>
            </a:r>
            <a:r>
              <a:rPr lang="ar-SA" b="1" dirty="0" smtClean="0">
                <a:solidFill>
                  <a:srgbClr val="000000"/>
                </a:solidFill>
                <a:ea typeface="Arial"/>
              </a:rPr>
              <a:t>ارتبطت </a:t>
            </a:r>
            <a:r>
              <a:rPr lang="ar-SA" b="1" dirty="0">
                <a:solidFill>
                  <a:srgbClr val="000000"/>
                </a:solidFill>
                <a:ea typeface="Arial"/>
              </a:rPr>
              <a:t>تجربته الشعرية بالكتابة </a:t>
            </a:r>
            <a:r>
              <a:rPr lang="ar-SA" b="1" dirty="0" err="1">
                <a:solidFill>
                  <a:srgbClr val="000000"/>
                </a:solidFill>
                <a:ea typeface="Arial"/>
              </a:rPr>
              <a:t>للاطفال</a:t>
            </a:r>
            <a:r>
              <a:rPr lang="ar-SA" b="1" dirty="0">
                <a:solidFill>
                  <a:srgbClr val="000000"/>
                </a:solidFill>
                <a:ea typeface="Arial"/>
              </a:rPr>
              <a:t> فكان واحدا من رواد أدب الاطفال في العراق , جاءت موضوعات قصائده واناشيده مرتبطة المجال التربوي والتعلٌيمً , واعتمد لغة بسيطة تتجه لاستخلاص المغزى والموعظة وموسيقى ذات ايقاع جذاب مع حرص واضح على استخدام اسلوب الحكاية والسرد وسيلة للتواصل ومن قصائده . </a:t>
            </a:r>
            <a:r>
              <a:rPr lang="ar-SA" b="1" dirty="0" smtClean="0">
                <a:solidFill>
                  <a:srgbClr val="000000"/>
                </a:solidFill>
                <a:ea typeface="Arial"/>
              </a:rPr>
              <a:t>أحب </a:t>
            </a:r>
            <a:r>
              <a:rPr lang="ar-SA" b="1" dirty="0">
                <a:solidFill>
                  <a:srgbClr val="000000"/>
                </a:solidFill>
                <a:ea typeface="Arial"/>
              </a:rPr>
              <a:t>امًي انها                  كم غفرت لًي </a:t>
            </a:r>
            <a:r>
              <a:rPr lang="ar-SA" b="1" dirty="0" err="1">
                <a:solidFill>
                  <a:srgbClr val="000000"/>
                </a:solidFill>
                <a:ea typeface="Arial"/>
              </a:rPr>
              <a:t>الزلــــــلا</a:t>
            </a:r>
            <a:endParaRPr lang="en-US" sz="1200" dirty="0">
              <a:ea typeface="Calibri"/>
              <a:cs typeface="Arial"/>
            </a:endParaRPr>
          </a:p>
          <a:p>
            <a:pPr marL="635" indent="-6350" algn="ctr" rtl="1">
              <a:lnSpc>
                <a:spcPct val="150000"/>
              </a:lnSpc>
              <a:spcAft>
                <a:spcPts val="1120"/>
              </a:spcAft>
            </a:pPr>
            <a:r>
              <a:rPr lang="ar-IQ" b="1" dirty="0" smtClean="0">
                <a:solidFill>
                  <a:srgbClr val="000000"/>
                </a:solidFill>
                <a:ea typeface="Arial"/>
              </a:rPr>
              <a:t>               </a:t>
            </a:r>
            <a:r>
              <a:rPr lang="ar-SA" b="1" dirty="0" smtClean="0">
                <a:solidFill>
                  <a:srgbClr val="000000"/>
                </a:solidFill>
                <a:ea typeface="Arial"/>
              </a:rPr>
              <a:t>تحبنًي </a:t>
            </a:r>
            <a:r>
              <a:rPr lang="ar-SA" b="1" dirty="0">
                <a:solidFill>
                  <a:srgbClr val="000000"/>
                </a:solidFill>
                <a:ea typeface="Arial"/>
              </a:rPr>
              <a:t>وتطبع                     على جبيني </a:t>
            </a:r>
            <a:r>
              <a:rPr lang="ar-SA" b="1" dirty="0" err="1">
                <a:solidFill>
                  <a:srgbClr val="000000"/>
                </a:solidFill>
                <a:ea typeface="Arial"/>
              </a:rPr>
              <a:t>القبـــلا</a:t>
            </a:r>
            <a:endParaRPr lang="en-US" sz="1200" dirty="0">
              <a:ea typeface="Calibri"/>
              <a:cs typeface="Arial"/>
            </a:endParaRPr>
          </a:p>
          <a:p>
            <a:pPr marL="635" indent="-6350" algn="ctr" rtl="1">
              <a:lnSpc>
                <a:spcPct val="150000"/>
              </a:lnSpc>
              <a:spcAft>
                <a:spcPts val="1120"/>
              </a:spcAft>
            </a:pPr>
            <a:r>
              <a:rPr lang="ar-IQ" b="1" dirty="0" smtClean="0">
                <a:solidFill>
                  <a:srgbClr val="000000"/>
                </a:solidFill>
                <a:ea typeface="Arial"/>
              </a:rPr>
              <a:t>                  </a:t>
            </a:r>
            <a:r>
              <a:rPr lang="ar-SA" b="1" dirty="0" smtClean="0">
                <a:solidFill>
                  <a:srgbClr val="000000"/>
                </a:solidFill>
                <a:ea typeface="Arial"/>
              </a:rPr>
              <a:t>وذا </a:t>
            </a:r>
            <a:r>
              <a:rPr lang="ar-SA" b="1" dirty="0">
                <a:solidFill>
                  <a:srgbClr val="000000"/>
                </a:solidFill>
                <a:ea typeface="Arial"/>
              </a:rPr>
              <a:t>ابًي أحبه                   فهو نشــــــيـط طٌـيـــب</a:t>
            </a:r>
            <a:endParaRPr lang="en-US" sz="1200" dirty="0">
              <a:ea typeface="Calibri"/>
              <a:cs typeface="Arial"/>
            </a:endParaRPr>
          </a:p>
          <a:p>
            <a:pPr marL="635" indent="-6350" algn="ctr" rtl="1">
              <a:lnSpc>
                <a:spcPct val="150000"/>
              </a:lnSpc>
              <a:spcAft>
                <a:spcPts val="1120"/>
              </a:spcAft>
            </a:pPr>
            <a:r>
              <a:rPr lang="ar-IQ" b="1" dirty="0" smtClean="0">
                <a:solidFill>
                  <a:srgbClr val="000000"/>
                </a:solidFill>
                <a:ea typeface="Arial"/>
              </a:rPr>
              <a:t>                </a:t>
            </a:r>
            <a:r>
              <a:rPr lang="ar-SA" b="1" dirty="0" smtClean="0">
                <a:solidFill>
                  <a:srgbClr val="000000"/>
                </a:solidFill>
                <a:ea typeface="Arial"/>
              </a:rPr>
              <a:t>وذا </a:t>
            </a:r>
            <a:r>
              <a:rPr lang="ar-SA" b="1" dirty="0">
                <a:solidFill>
                  <a:srgbClr val="000000"/>
                </a:solidFill>
                <a:ea typeface="Arial"/>
              </a:rPr>
              <a:t>اخًي احبه                  فهو نصيري في المـحن</a:t>
            </a:r>
            <a:endParaRPr lang="en-US" sz="1200" dirty="0">
              <a:ea typeface="Calibri"/>
              <a:cs typeface="Arial"/>
            </a:endParaRPr>
          </a:p>
          <a:p>
            <a:pPr marL="635" indent="-6350" algn="ctr" rtl="1">
              <a:lnSpc>
                <a:spcPct val="150000"/>
              </a:lnSpc>
              <a:spcAft>
                <a:spcPts val="1120"/>
              </a:spcAft>
            </a:pPr>
            <a:r>
              <a:rPr lang="ar-IQ" b="1" dirty="0" smtClean="0">
                <a:solidFill>
                  <a:srgbClr val="000000"/>
                </a:solidFill>
                <a:ea typeface="Arial"/>
              </a:rPr>
              <a:t> </a:t>
            </a:r>
            <a:endParaRPr lang="en-US" sz="1200" dirty="0">
              <a:ea typeface="Calibri"/>
              <a:cs typeface="Arial"/>
            </a:endParaRPr>
          </a:p>
        </p:txBody>
      </p:sp>
    </p:spTree>
    <p:extLst>
      <p:ext uri="{BB962C8B-B14F-4D97-AF65-F5344CB8AC3E}">
        <p14:creationId xmlns:p14="http://schemas.microsoft.com/office/powerpoint/2010/main" xmlns="" val="275206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53067"/>
            <a:ext cx="8280920" cy="5310236"/>
          </a:xfrm>
          <a:prstGeom prst="rect">
            <a:avLst/>
          </a:prstGeom>
        </p:spPr>
        <p:txBody>
          <a:bodyPr wrap="square">
            <a:spAutoFit/>
          </a:bodyPr>
          <a:lstStyle/>
          <a:p>
            <a:pPr algn="just" rtl="1">
              <a:lnSpc>
                <a:spcPct val="107000"/>
              </a:lnSpc>
              <a:spcAft>
                <a:spcPts val="1435"/>
              </a:spcAft>
            </a:pPr>
            <a:r>
              <a:rPr lang="ar-SA" sz="2400" b="1" dirty="0">
                <a:solidFill>
                  <a:srgbClr val="000000"/>
                </a:solidFill>
                <a:ea typeface="Calibri"/>
              </a:rPr>
              <a:t>أولا: أهداف عقائدية:  </a:t>
            </a:r>
            <a:endParaRPr lang="en-US" sz="1600" dirty="0">
              <a:ea typeface="Calibri"/>
              <a:cs typeface="Arial"/>
            </a:endParaRPr>
          </a:p>
          <a:p>
            <a:pPr marL="4445" marR="8890" algn="just" rtl="1">
              <a:lnSpc>
                <a:spcPct val="140000"/>
              </a:lnSpc>
              <a:spcAft>
                <a:spcPts val="0"/>
              </a:spcAft>
            </a:pPr>
            <a:r>
              <a:rPr lang="en-US" b="1" dirty="0" smtClean="0">
                <a:solidFill>
                  <a:srgbClr val="000000"/>
                </a:solidFill>
                <a:effectLst/>
                <a:latin typeface="Arial"/>
                <a:ea typeface="Calibri"/>
                <a:cs typeface="Arial"/>
              </a:rPr>
              <a:t>  </a:t>
            </a:r>
            <a:r>
              <a:rPr lang="ar-SA" b="1" dirty="0">
                <a:solidFill>
                  <a:srgbClr val="000000"/>
                </a:solidFill>
                <a:latin typeface="Arial"/>
                <a:ea typeface="Calibri"/>
              </a:rPr>
              <a:t> كل أمة  تستمد أدبها من عقائدها، فتجد آثار تلك العقائد ظاهرة فـي  آدابها جلية، وبما أن ديننا الإسلام خاتم الأديان والمهيمن عليها وجب علينـا  أن يكـون  هـذا  الأدب معبرا عن تلك الحقيقة، فنجعل عقيدتنا تصل إلى الأطفال عن طريق الربط بينها وبـين  جميع حواسهم وملاحظاتهم ومداركهم؛ لأنه لا خوف من ذلك؛ فعقيدتنا لا تصطدم بشي مـن  الحقائق العقلية، فتكون كلمة التوحيد موجودة في ذلك الأدب حتى تنمو معـه . ولقـد  حـرص  الإسلام على أن يكون أولَ ما يطرق سمع الصبي الشهادتان، وكان سلفنا أول ما يحرصـون  عليــه أن يــتكلم الطفــل بالشــهادة، فتنمــو معــه ويــزداد حبه لهــا.  </a:t>
            </a:r>
            <a:endParaRPr lang="en-US" sz="1200" dirty="0">
              <a:ea typeface="Calibri"/>
              <a:cs typeface="Arial"/>
            </a:endParaRPr>
          </a:p>
          <a:p>
            <a:pPr marL="5715" marR="8890" indent="15240" algn="just" rtl="1">
              <a:lnSpc>
                <a:spcPct val="137000"/>
              </a:lnSpc>
              <a:spcAft>
                <a:spcPts val="1095"/>
              </a:spcAft>
            </a:pPr>
            <a:r>
              <a:rPr lang="ar-SA" b="1" dirty="0">
                <a:solidFill>
                  <a:srgbClr val="000000"/>
                </a:solidFill>
                <a:ea typeface="Calibri"/>
              </a:rPr>
              <a:t> ويقول الغزالي</a:t>
            </a:r>
            <a:r>
              <a:rPr lang="ar-SA" b="1" dirty="0">
                <a:solidFill>
                  <a:srgbClr val="000000"/>
                </a:solidFill>
                <a:ea typeface="Times New Roman"/>
              </a:rPr>
              <a:t> </a:t>
            </a:r>
            <a:r>
              <a:rPr lang="ar-SA" b="1" dirty="0">
                <a:solidFill>
                  <a:srgbClr val="000000"/>
                </a:solidFill>
                <a:ea typeface="Calibri"/>
              </a:rPr>
              <a:t>في كتابه إحياء أصول الدين: »اعلم أن ما ذكرناه في ترجمة العقيدة ينبغي أن يقدم إلى الصبي في أول نشوئه ليحفظه حفظا لا يزال ينكشف له معناه في كبره شيئا فشيئا ( </a:t>
            </a:r>
            <a:r>
              <a:rPr lang="ar-SA" b="1" dirty="0" err="1">
                <a:solidFill>
                  <a:srgbClr val="000000"/>
                </a:solidFill>
                <a:ea typeface="Times New Roman"/>
              </a:rPr>
              <a:t>نجیب</a:t>
            </a:r>
            <a:r>
              <a:rPr lang="ar-SA" b="1" dirty="0" err="1">
                <a:solidFill>
                  <a:srgbClr val="000000"/>
                </a:solidFill>
                <a:ea typeface="Verdana"/>
              </a:rPr>
              <a:t>.</a:t>
            </a:r>
            <a:r>
              <a:rPr lang="ar-SA" b="1" dirty="0" err="1">
                <a:solidFill>
                  <a:srgbClr val="000000"/>
                </a:solidFill>
                <a:ea typeface="Times New Roman"/>
              </a:rPr>
              <a:t>كیلاني</a:t>
            </a:r>
            <a:r>
              <a:rPr lang="ar-SA" b="1" dirty="0">
                <a:solidFill>
                  <a:srgbClr val="000000"/>
                </a:solidFill>
                <a:ea typeface="Calibri"/>
              </a:rPr>
              <a:t>، ٤٦،١٩٣)  </a:t>
            </a:r>
            <a:r>
              <a:rPr lang="ar-SA" b="1" dirty="0" smtClean="0">
                <a:solidFill>
                  <a:srgbClr val="000000"/>
                </a:solidFill>
                <a:ea typeface="Calibri"/>
              </a:rPr>
              <a:t>.</a:t>
            </a:r>
            <a:endParaRPr lang="en-US" b="1" dirty="0" smtClean="0">
              <a:solidFill>
                <a:srgbClr val="000000"/>
              </a:solidFill>
              <a:ea typeface="Calibri"/>
            </a:endParaRPr>
          </a:p>
          <a:p>
            <a:pPr marL="4445" marR="8890" algn="just" rtl="1">
              <a:lnSpc>
                <a:spcPct val="140000"/>
              </a:lnSpc>
              <a:spcAft>
                <a:spcPts val="0"/>
              </a:spcAft>
            </a:pPr>
            <a:r>
              <a:rPr lang="ar-SA" b="1" dirty="0">
                <a:solidFill>
                  <a:srgbClr val="000000"/>
                </a:solidFill>
                <a:ea typeface="Calibri"/>
              </a:rPr>
              <a:t>لا بد من ترسيخ حب </a:t>
            </a:r>
            <a:r>
              <a:rPr lang="ar-SA" b="1" dirty="0" err="1">
                <a:solidFill>
                  <a:srgbClr val="000000"/>
                </a:solidFill>
                <a:ea typeface="Calibri"/>
              </a:rPr>
              <a:t>اﷲ</a:t>
            </a:r>
            <a:r>
              <a:rPr lang="ar-SA" b="1" dirty="0">
                <a:solidFill>
                  <a:srgbClr val="000000"/>
                </a:solidFill>
                <a:ea typeface="Calibri"/>
              </a:rPr>
              <a:t> ـ سبحانه وتعالى ـ ومعرفة قدرته، وأنه خـالق  الإنسـان  ومسير الكون، وأن المرجع والمآل إليه، فينشأ الطفل غير مشوش التصور </a:t>
            </a:r>
            <a:r>
              <a:rPr lang="ar-SA" b="1" dirty="0" err="1">
                <a:solidFill>
                  <a:srgbClr val="000000"/>
                </a:solidFill>
                <a:ea typeface="Calibri"/>
              </a:rPr>
              <a:t>وضعيفه</a:t>
            </a:r>
            <a:r>
              <a:rPr lang="ar-SA" b="1" dirty="0">
                <a:solidFill>
                  <a:srgbClr val="000000"/>
                </a:solidFill>
                <a:ea typeface="Calibri"/>
              </a:rPr>
              <a:t>، تهزه أول كلمــة شــك، أو ينســاق وراء الجهــل، فيقــع فــي الشــرك أو البــدع المهلكــة.  </a:t>
            </a:r>
            <a:endParaRPr lang="en-US" sz="1200" dirty="0">
              <a:ea typeface="Calibri"/>
              <a:cs typeface="Arial"/>
            </a:endParaRPr>
          </a:p>
          <a:p>
            <a:pPr marL="5715" marR="8890" indent="15240" algn="just" rtl="1">
              <a:lnSpc>
                <a:spcPct val="137000"/>
              </a:lnSpc>
              <a:spcAft>
                <a:spcPts val="1095"/>
              </a:spcAft>
            </a:pPr>
            <a:endParaRPr lang="en-US" sz="1200" dirty="0">
              <a:ea typeface="Calibri"/>
              <a:cs typeface="Arial"/>
            </a:endParaRPr>
          </a:p>
        </p:txBody>
      </p:sp>
    </p:spTree>
    <p:extLst>
      <p:ext uri="{BB962C8B-B14F-4D97-AF65-F5344CB8AC3E}">
        <p14:creationId xmlns:p14="http://schemas.microsoft.com/office/powerpoint/2010/main" xmlns="" val="393197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352928" cy="5909310"/>
          </a:xfrm>
          <a:prstGeom prst="rect">
            <a:avLst/>
          </a:prstGeom>
        </p:spPr>
        <p:txBody>
          <a:bodyPr wrap="square">
            <a:spAutoFit/>
          </a:bodyPr>
          <a:lstStyle/>
          <a:p>
            <a:pPr marR="8890" algn="just" rtl="1">
              <a:lnSpc>
                <a:spcPct val="140000"/>
              </a:lnSpc>
              <a:spcAft>
                <a:spcPts val="0"/>
              </a:spcAft>
            </a:pPr>
            <a:r>
              <a:rPr lang="ar-SA" b="1" dirty="0">
                <a:solidFill>
                  <a:srgbClr val="000000"/>
                </a:solidFill>
                <a:ea typeface="Calibri"/>
              </a:rPr>
              <a:t>وما أجمل تلك الأناشيد التي تمجد الخالق سبحانه وتعالى وتحث على التدبر في مخلوقاته، أو تلك القصص والصور التي تزيد الطفل يقينا بعظمة الخالق وقدرته، فيزداد حبا لربـه  ويقينـا  بعقيدته التي تدعوه إلى التضحية في سبيل </a:t>
            </a:r>
            <a:r>
              <a:rPr lang="ar-SA" b="1" dirty="0" smtClean="0">
                <a:solidFill>
                  <a:srgbClr val="000000"/>
                </a:solidFill>
                <a:ea typeface="Calibri"/>
              </a:rPr>
              <a:t>ﷲ </a:t>
            </a:r>
            <a:r>
              <a:rPr lang="ar-SA" b="1" dirty="0">
                <a:solidFill>
                  <a:srgbClr val="000000"/>
                </a:solidFill>
                <a:ea typeface="Calibri"/>
              </a:rPr>
              <a:t>كما فعل سلفه الصالح.  ومـن  تلـك  الأهـداف  العقدية محبة رسول ﷲ - صلى </a:t>
            </a:r>
            <a:r>
              <a:rPr lang="ar-SA" b="1" dirty="0" smtClean="0">
                <a:solidFill>
                  <a:srgbClr val="000000"/>
                </a:solidFill>
                <a:ea typeface="Calibri"/>
              </a:rPr>
              <a:t>ﷲ </a:t>
            </a:r>
            <a:r>
              <a:rPr lang="ar-SA" b="1" dirty="0">
                <a:solidFill>
                  <a:srgbClr val="000000"/>
                </a:solidFill>
                <a:ea typeface="Calibri"/>
              </a:rPr>
              <a:t>عليه و سلم - والأنبياء والرسل، وذلك عن طريق السيرة النبوية وقصص الأنبياء المستمدة من القرآن الكريم والسنة الكريمة لا من الإسرائيليات، فمـا  أروع تلك القصص عندما تكون تفسيرا مبسطا لقصص الأنبياء والمرسلين التـي  وردت فـي  القرآن، فيزداد ارتباطه بالقرآن، ويعلم علم اليقين أنه المصدر السابق لتلك القصص، وأنـه  لا يأتيه الباطل من بين يديه ولا من خلفه، فيكون ذلك درعا للدفاع عندما يصل إليه المشـككون،  كما يصبح له ذلك طريقا لتعلم القرآن وقراءته ومحبته والارتباط به. ومـن  الأهـداف  كـذلك  تحبيب الأطفال بالرسول - صلى </a:t>
            </a:r>
            <a:r>
              <a:rPr lang="ar-SA" b="1" dirty="0" err="1">
                <a:solidFill>
                  <a:srgbClr val="000000"/>
                </a:solidFill>
                <a:ea typeface="Calibri"/>
              </a:rPr>
              <a:t>اﷲ</a:t>
            </a:r>
            <a:r>
              <a:rPr lang="ar-SA" b="1" dirty="0">
                <a:solidFill>
                  <a:srgbClr val="000000"/>
                </a:solidFill>
                <a:ea typeface="Calibri"/>
              </a:rPr>
              <a:t> عليه و سلم -، ومعرفة حقه، ووجـوب  طاعتـه؛  ففـي  عرض سيرته مجملة أو مقسمة خير مرسخ لتلك المحبة، والتركيز علـى  صـلته  بأصـحابه  وعرض محبتهم له وفدائهم له، وما أكثر تلك المواقف القصصية في سـيرته  وسـيرهم . كمـا  تعرض لهم علاقته مع أهل بيته، وليكون الطفـل  علـى  درايـة  بـدو ر الأم والأب والأولاد.   </a:t>
            </a:r>
            <a:endParaRPr lang="en-US" b="1" dirty="0" smtClean="0">
              <a:solidFill>
                <a:srgbClr val="000000"/>
              </a:solidFill>
              <a:ea typeface="Calibri"/>
            </a:endParaRPr>
          </a:p>
          <a:p>
            <a:pPr marR="8890" algn="just" rtl="1">
              <a:lnSpc>
                <a:spcPct val="140000"/>
              </a:lnSpc>
              <a:spcAft>
                <a:spcPts val="0"/>
              </a:spcAft>
            </a:pPr>
            <a:r>
              <a:rPr lang="ar-SA" b="1" dirty="0" smtClean="0">
                <a:solidFill>
                  <a:srgbClr val="000000"/>
                </a:solidFill>
                <a:ea typeface="Calibri"/>
              </a:rPr>
              <a:t>ولا بد في أدب الطفل من استلهام كل أمر عقدي من القرآن الكريم؛ حتى يعرف الطفل عـن  طريق تلك الآداب أن القرآن مصدر عقيدته لا يدخله شك ولا شبهة ليكون ذلك خير دفاع فـي  نفسه في وجه تيارات الكفر والضلال، فينشأ الطفل قادرا على التكيف لا تتنازعـه  الأهـواء، ويكون أكثر اتزانا؛ لأن العقيدة الصحيحـة غرسـت في قلبه وفكــره بتمثلهـم لها عـن طـريق تلك الآداب.</a:t>
            </a:r>
            <a:endParaRPr lang="en-US" dirty="0">
              <a:ea typeface="Calibri"/>
              <a:cs typeface="Arial"/>
            </a:endParaRPr>
          </a:p>
        </p:txBody>
      </p:sp>
    </p:spTree>
    <p:extLst>
      <p:ext uri="{BB962C8B-B14F-4D97-AF65-F5344CB8AC3E}">
        <p14:creationId xmlns:p14="http://schemas.microsoft.com/office/powerpoint/2010/main" xmlns="" val="158416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6547"/>
            <a:ext cx="7920880" cy="5866927"/>
          </a:xfrm>
          <a:prstGeom prst="rect">
            <a:avLst/>
          </a:prstGeom>
        </p:spPr>
        <p:txBody>
          <a:bodyPr wrap="square">
            <a:spAutoFit/>
          </a:bodyPr>
          <a:lstStyle/>
          <a:p>
            <a:pPr marL="4445" marR="8890" indent="12700" algn="just" rtl="1">
              <a:lnSpc>
                <a:spcPct val="140000"/>
              </a:lnSpc>
              <a:spcAft>
                <a:spcPts val="915"/>
              </a:spcAft>
            </a:pPr>
            <a:r>
              <a:rPr lang="ar-SA" b="1" dirty="0" smtClean="0">
                <a:solidFill>
                  <a:srgbClr val="000000"/>
                </a:solidFill>
                <a:ea typeface="Calibri"/>
              </a:rPr>
              <a:t>يقول </a:t>
            </a:r>
            <a:r>
              <a:rPr lang="ar-SA" b="1" dirty="0">
                <a:solidFill>
                  <a:srgbClr val="000000"/>
                </a:solidFill>
                <a:ea typeface="Calibri"/>
              </a:rPr>
              <a:t>الإمام الغزالي: »ويرسل إلى المكتب مبكرا فيتعلم القرآن وأحاديث الأخيار، وحكايات الأبرار ليغرس في نفسه حب الصالحين«. وليس الأمر في ذلك بحشو أدب الطفل بتلك الأسس حشوا، بل تكون أسسا يركز عليها ذلك الأدب. فقد تكون القصة أو التلوين أو الفيلم أو الأنشودة في بابها أو تحوي بين ثناياها تلك الأسس لتصل إلـى  الطفـل  مقرونـة  بشيء من المحسوسات؛ لتكون أسرع رسوخا في ذهن الطفل، مبسـطة  حتـى  يمكـن  لعقـل  الصغير إدراكها، وفي القرآن الكريم أمثال لذلك من ضرب الأمثال على التوحيـد،  وعظمـة  الخالق، وقصص النبيين (</a:t>
            </a:r>
            <a:r>
              <a:rPr lang="ar-SA" b="1" dirty="0">
                <a:solidFill>
                  <a:srgbClr val="000000"/>
                </a:solidFill>
                <a:ea typeface="Times New Roman"/>
              </a:rPr>
              <a:t>نجیب</a:t>
            </a:r>
            <a:r>
              <a:rPr lang="ar-SA" b="1" dirty="0">
                <a:solidFill>
                  <a:srgbClr val="000000"/>
                </a:solidFill>
                <a:ea typeface="Verdana"/>
              </a:rPr>
              <a:t>.</a:t>
            </a:r>
            <a:r>
              <a:rPr lang="ar-SA" b="1" dirty="0">
                <a:solidFill>
                  <a:srgbClr val="000000"/>
                </a:solidFill>
                <a:ea typeface="Times New Roman"/>
              </a:rPr>
              <a:t>كیلاني</a:t>
            </a:r>
            <a:r>
              <a:rPr lang="ar-SA" b="1" dirty="0">
                <a:solidFill>
                  <a:srgbClr val="000000"/>
                </a:solidFill>
                <a:ea typeface="Calibri"/>
              </a:rPr>
              <a:t>،٨٤،١٩٩٣).</a:t>
            </a:r>
            <a:r>
              <a:rPr lang="ar-SA" b="1" dirty="0">
                <a:solidFill>
                  <a:srgbClr val="000000"/>
                </a:solidFill>
                <a:ea typeface="Arial"/>
              </a:rPr>
              <a:t> </a:t>
            </a:r>
            <a:endParaRPr lang="en-US" b="1" dirty="0" smtClean="0">
              <a:solidFill>
                <a:srgbClr val="000000"/>
              </a:solidFill>
              <a:ea typeface="Arial"/>
            </a:endParaRPr>
          </a:p>
          <a:p>
            <a:pPr algn="just" rtl="1">
              <a:lnSpc>
                <a:spcPct val="107000"/>
              </a:lnSpc>
              <a:spcAft>
                <a:spcPts val="1435"/>
              </a:spcAft>
            </a:pPr>
            <a:r>
              <a:rPr lang="ar-SA" sz="2400" b="1" dirty="0">
                <a:solidFill>
                  <a:srgbClr val="000000"/>
                </a:solidFill>
                <a:ea typeface="Calibri"/>
              </a:rPr>
              <a:t>ثانيا: - أهداف تعليمية:  </a:t>
            </a:r>
            <a:endParaRPr lang="en-US" sz="1600" dirty="0">
              <a:ea typeface="Calibri"/>
              <a:cs typeface="Arial"/>
            </a:endParaRPr>
          </a:p>
          <a:p>
            <a:pPr marL="4445" marR="8890" algn="just" rtl="1">
              <a:lnSpc>
                <a:spcPct val="140000"/>
              </a:lnSpc>
              <a:spcAft>
                <a:spcPts val="5"/>
              </a:spcAft>
            </a:pPr>
            <a:r>
              <a:rPr lang="ar-SA" b="1" dirty="0">
                <a:solidFill>
                  <a:srgbClr val="000000"/>
                </a:solidFill>
                <a:ea typeface="Calibri"/>
              </a:rPr>
              <a:t>لا بد أن يضيف الأدب إلى أهله شيئا قد يكون مفيدا أو ضارا؛ وأمة الإسلام يجـب  أن يضيف أدبها ـ أيا كان نوعه ـ ما يفيد سوادها ـ ومن ذلك أدب الأطفال الذي يجـب  أن يستغل حب الأطفال للاستطلاع والمعرفة. يقول عبد الفتاح أبو معال »ولما كـان  الإحسـاس  بالحاجة إلى المعرفة عند الأطفال جزءا من تكوينهم الفطري لأن غريزة حب الاستطلاع تنشأ مع الطفل وتنمو معه، ومحاولة الطفل التعرف على بيئته تعتبر من العوامل الهامـة  التـي  إذا عولجت بحكمة؛ فإن ذلك يؤدي إلى تنمية ما يمكن أن يكون لديه من إمكانات وقـدرات « (</a:t>
            </a:r>
            <a:r>
              <a:rPr lang="ar-SA" b="1" dirty="0">
                <a:solidFill>
                  <a:srgbClr val="000000"/>
                </a:solidFill>
                <a:ea typeface="Times New Roman"/>
              </a:rPr>
              <a:t>عبدالفتاح أبو معال،٢٠٠١،)  .</a:t>
            </a:r>
            <a:endParaRPr lang="en-US" dirty="0">
              <a:ea typeface="Calibri"/>
            </a:endParaRPr>
          </a:p>
          <a:p>
            <a:pPr marL="4445" marR="8890" algn="just" rtl="1">
              <a:lnSpc>
                <a:spcPct val="140000"/>
              </a:lnSpc>
              <a:spcAft>
                <a:spcPts val="915"/>
              </a:spcAft>
            </a:pPr>
            <a:r>
              <a:rPr lang="ar-SA" sz="2000" b="1" dirty="0">
                <a:solidFill>
                  <a:srgbClr val="000000"/>
                </a:solidFill>
                <a:ea typeface="Calibri"/>
              </a:rPr>
              <a:t> </a:t>
            </a:r>
            <a:endParaRPr lang="en-US" sz="1200" dirty="0">
              <a:ea typeface="Calibri"/>
              <a:cs typeface="Arial"/>
            </a:endParaRPr>
          </a:p>
        </p:txBody>
      </p:sp>
    </p:spTree>
    <p:extLst>
      <p:ext uri="{BB962C8B-B14F-4D97-AF65-F5344CB8AC3E}">
        <p14:creationId xmlns:p14="http://schemas.microsoft.com/office/powerpoint/2010/main" xmlns="" val="216804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225" y="260648"/>
            <a:ext cx="8424936" cy="7045006"/>
          </a:xfrm>
          <a:prstGeom prst="rect">
            <a:avLst/>
          </a:prstGeom>
        </p:spPr>
        <p:txBody>
          <a:bodyPr wrap="square">
            <a:spAutoFit/>
          </a:bodyPr>
          <a:lstStyle/>
          <a:p>
            <a:pPr marL="4445" marR="8890" lvl="0" algn="just" rtl="1">
              <a:lnSpc>
                <a:spcPct val="140000"/>
              </a:lnSpc>
              <a:spcAft>
                <a:spcPts val="915"/>
              </a:spcAft>
            </a:pPr>
            <a:r>
              <a:rPr lang="ar-SA" b="1" dirty="0">
                <a:solidFill>
                  <a:srgbClr val="000000"/>
                </a:solidFill>
                <a:ea typeface="Calibri"/>
              </a:rPr>
              <a:t>ومن ذلك أن يكون هذا الأدب يدرب الطفل على قراءة القرآن، وإجادة تلـك  القـراءة  مع فهم مبسط لمعاني ما يقرأ لكي يتذوق القرآن ويفهم ما يقرأ. وفي القـرآن  رصـيد  ضـخم  للمعارف بأنواعها مما يفتح عقل الطفل ويزيد تعلقه بكتابه؛ ففي بعض سور القـرآن  كسـورة  الفيل، والمسد، والشمس، قصص مبسطة وقصيرة تناسب الأطفال. وكلما تقـدم  الطفـل  كـان  الأدب مراعيا لذلك التقدم، كما يتعلم عن طريق الأدب ما يقوم لسانه من لغته العربية، فيـزداد  تعلقا بها ومحبة لها، مع مراعاة القاموس اللفظي للطفل، ولذلك لا يستطيع كل أديـب  الكتابـة  للأطفال.  </a:t>
            </a:r>
            <a:endParaRPr lang="en-US" dirty="0">
              <a:solidFill>
                <a:prstClr val="black"/>
              </a:solidFill>
              <a:ea typeface="Calibri"/>
            </a:endParaRPr>
          </a:p>
          <a:p>
            <a:pPr marL="4445" marR="8890" algn="just" rtl="1">
              <a:lnSpc>
                <a:spcPct val="140000"/>
              </a:lnSpc>
              <a:spcAft>
                <a:spcPts val="915"/>
              </a:spcAft>
            </a:pPr>
            <a:r>
              <a:rPr lang="ar-SA" b="1" dirty="0">
                <a:solidFill>
                  <a:srgbClr val="000000"/>
                </a:solidFill>
                <a:ea typeface="Calibri"/>
              </a:rPr>
              <a:t>وليكن الأدب محفزا الطفل على اكتشاف كل جديد، ومعرفة خفاياه من علـوم  دنيويـة  تحيط به كمكونات جسم الإنسان وآليته، وخلق الحيوانات والأرض والأفلاك وغيرها، ليعرف إبداع الخالق وعظمته مع ربط ذلك بالقرآن الكريم الذي يحوي الكثير منها. كما يعلمـه  الأدب علوم الإنسان كالتاريخ والجغرافيا والفيزياء والحاسب الآلي والأقمار الصناعية؛ ليشـبع  فـي  نفسه حب المعرفة ولتنمية ما لديه من هوايات لتصبح مهارات يتميز بها. وأدب الطفـل  يعـين على اكتشاف الهوايات والحصول على المهارات الجديدة، ويعمل علـى  تنميـة  الاهتمامـات  الشخصية عند الطفل. ويمكن تشجيعه على استعمال تلك المعارف في حديثه مع غيـره،  وفـي إلقائه ومخاطبته للجمهور، ولنعلم مدى فائدة تلك الآداب للطفل لننظر إلى الأفـلام  المتحركـة  المدبلجة أو المنتجة؛ فلغتها الفصحى علمت أكثر الأطفال هذه اللغة المحببة، وأصـبح  السـواد  الأعظم من أطفالنا المتابعين لها يعون ويفهمون لغتهم الفصحى وإن لم يستطيعوا الكـلام  بهـا  بشكل جيد، وظهر أثر ذلك في كتاباتهم، فزادت مفردات الفصحى وأساليبها، وأثرت في حديثه وكتابته.  </a:t>
            </a:r>
            <a:endParaRPr lang="en-US" sz="1200" dirty="0">
              <a:ea typeface="Calibri"/>
              <a:cs typeface="Arial"/>
            </a:endParaRPr>
          </a:p>
          <a:p>
            <a:pPr marL="4445" marR="8890" lvl="0" indent="12700" algn="just" rtl="1">
              <a:lnSpc>
                <a:spcPct val="140000"/>
              </a:lnSpc>
              <a:spcAft>
                <a:spcPts val="915"/>
              </a:spcAft>
            </a:pPr>
            <a:endParaRPr lang="en-US" sz="1200" dirty="0">
              <a:solidFill>
                <a:prstClr val="black"/>
              </a:solidFill>
              <a:ea typeface="Calibri"/>
              <a:cs typeface="Arial"/>
            </a:endParaRPr>
          </a:p>
        </p:txBody>
      </p:sp>
    </p:spTree>
    <p:extLst>
      <p:ext uri="{BB962C8B-B14F-4D97-AF65-F5344CB8AC3E}">
        <p14:creationId xmlns:p14="http://schemas.microsoft.com/office/powerpoint/2010/main" xmlns="" val="28994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40960" cy="6229078"/>
          </a:xfrm>
          <a:prstGeom prst="rect">
            <a:avLst/>
          </a:prstGeom>
        </p:spPr>
        <p:txBody>
          <a:bodyPr wrap="square">
            <a:spAutoFit/>
          </a:bodyPr>
          <a:lstStyle/>
          <a:p>
            <a:pPr marL="4445" marR="8890" algn="ctr" rtl="1">
              <a:lnSpc>
                <a:spcPct val="140000"/>
              </a:lnSpc>
              <a:spcAft>
                <a:spcPts val="915"/>
              </a:spcAft>
            </a:pPr>
            <a:endParaRPr lang="en-US" sz="2400" b="1" dirty="0" smtClean="0">
              <a:solidFill>
                <a:srgbClr val="000000"/>
              </a:solidFill>
              <a:ea typeface="Calibri"/>
            </a:endParaRPr>
          </a:p>
          <a:p>
            <a:pPr marL="4445" marR="8890" algn="ctr" rtl="1">
              <a:lnSpc>
                <a:spcPct val="140000"/>
              </a:lnSpc>
              <a:spcAft>
                <a:spcPts val="915"/>
              </a:spcAft>
            </a:pPr>
            <a:r>
              <a:rPr lang="ar-IQ" sz="2400" b="1" dirty="0" smtClean="0">
                <a:solidFill>
                  <a:srgbClr val="000000"/>
                </a:solidFill>
                <a:ea typeface="Calibri"/>
              </a:rPr>
              <a:t>                                        </a:t>
            </a:r>
            <a:r>
              <a:rPr lang="ar-SA" sz="2400" b="1" dirty="0" smtClean="0">
                <a:solidFill>
                  <a:srgbClr val="000000"/>
                </a:solidFill>
                <a:ea typeface="Calibri"/>
              </a:rPr>
              <a:t>المحاضرة </a:t>
            </a:r>
            <a:r>
              <a:rPr lang="ar-SA" sz="2400" b="1" dirty="0">
                <a:solidFill>
                  <a:srgbClr val="000000"/>
                </a:solidFill>
                <a:ea typeface="Calibri"/>
              </a:rPr>
              <a:t>(2</a:t>
            </a:r>
            <a:r>
              <a:rPr lang="ar-SA" sz="2400" b="1" dirty="0" smtClean="0">
                <a:solidFill>
                  <a:srgbClr val="000000"/>
                </a:solidFill>
                <a:ea typeface="Calibri"/>
              </a:rPr>
              <a:t>)</a:t>
            </a:r>
            <a:r>
              <a:rPr lang="en-US" sz="2400" b="1" dirty="0" smtClean="0">
                <a:solidFill>
                  <a:srgbClr val="000000"/>
                </a:solidFill>
                <a:ea typeface="Calibri"/>
              </a:rPr>
              <a:t>    </a:t>
            </a:r>
            <a:r>
              <a:rPr lang="ar-IQ" sz="2400" b="1" dirty="0" smtClean="0">
                <a:solidFill>
                  <a:srgbClr val="000000"/>
                </a:solidFill>
                <a:ea typeface="Calibri"/>
              </a:rPr>
              <a:t>               </a:t>
            </a:r>
            <a:r>
              <a:rPr lang="ar-IQ" sz="1600" b="1" dirty="0" smtClean="0">
                <a:solidFill>
                  <a:srgbClr val="000000"/>
                </a:solidFill>
                <a:ea typeface="Calibri"/>
              </a:rPr>
              <a:t>المادة:أدب أطفال</a:t>
            </a:r>
            <a:endParaRPr lang="en-US" sz="1600" b="1" dirty="0" smtClean="0">
              <a:solidFill>
                <a:srgbClr val="000000"/>
              </a:solidFill>
              <a:ea typeface="Calibri"/>
            </a:endParaRPr>
          </a:p>
          <a:p>
            <a:pPr marL="4445" marR="8890" algn="ctr" rtl="1">
              <a:lnSpc>
                <a:spcPct val="140000"/>
              </a:lnSpc>
              <a:spcAft>
                <a:spcPts val="915"/>
              </a:spcAft>
            </a:pPr>
            <a:r>
              <a:rPr lang="ar-IQ" sz="1600" b="1" dirty="0" smtClean="0">
                <a:ea typeface="Calibri"/>
                <a:cs typeface="Arial"/>
              </a:rPr>
              <a:t>                                                                                                المرحلة:الرابعة  (أ-ب)          </a:t>
            </a:r>
          </a:p>
          <a:p>
            <a:pPr marL="4445" marR="8890" algn="ctr" rtl="1">
              <a:lnSpc>
                <a:spcPct val="140000"/>
              </a:lnSpc>
              <a:spcAft>
                <a:spcPts val="915"/>
              </a:spcAft>
            </a:pPr>
            <a:r>
              <a:rPr lang="ar-IQ" sz="1600" b="1" dirty="0" smtClean="0">
                <a:ea typeface="Calibri"/>
                <a:cs typeface="Arial"/>
              </a:rPr>
              <a:t>                                                                                                    د.جلال </a:t>
            </a:r>
            <a:r>
              <a:rPr lang="ar-IQ" sz="1600" b="1" dirty="0" err="1" smtClean="0">
                <a:ea typeface="Calibri"/>
                <a:cs typeface="Arial"/>
              </a:rPr>
              <a:t>عبدالله</a:t>
            </a:r>
            <a:r>
              <a:rPr lang="ar-IQ" sz="1600" b="1" dirty="0" smtClean="0">
                <a:ea typeface="Calibri"/>
                <a:cs typeface="Arial"/>
              </a:rPr>
              <a:t> خلف</a:t>
            </a:r>
            <a:endParaRPr lang="en-US" sz="1600" b="1" dirty="0" smtClean="0">
              <a:ea typeface="Calibri"/>
              <a:cs typeface="Arial"/>
            </a:endParaRPr>
          </a:p>
          <a:p>
            <a:pPr algn="just" rtl="1">
              <a:lnSpc>
                <a:spcPct val="107000"/>
              </a:lnSpc>
              <a:spcAft>
                <a:spcPts val="1435"/>
              </a:spcAft>
            </a:pPr>
            <a:r>
              <a:rPr lang="ar-SA" sz="2400" b="1" dirty="0" smtClean="0">
                <a:solidFill>
                  <a:srgbClr val="000000"/>
                </a:solidFill>
                <a:ea typeface="Calibri"/>
              </a:rPr>
              <a:t>ثالثا</a:t>
            </a:r>
            <a:r>
              <a:rPr lang="ar-SA" sz="2400" b="1" dirty="0">
                <a:solidFill>
                  <a:srgbClr val="000000"/>
                </a:solidFill>
                <a:ea typeface="Calibri"/>
              </a:rPr>
              <a:t>: - أهداف تربوية:  </a:t>
            </a:r>
            <a:r>
              <a:rPr lang="ar-SA" b="1" dirty="0" smtClean="0">
                <a:solidFill>
                  <a:srgbClr val="000000"/>
                </a:solidFill>
                <a:ea typeface="Calibri"/>
              </a:rPr>
              <a:t>إن </a:t>
            </a:r>
            <a:r>
              <a:rPr lang="ar-SA" b="1" dirty="0">
                <a:solidFill>
                  <a:srgbClr val="000000"/>
                </a:solidFill>
                <a:ea typeface="Calibri"/>
              </a:rPr>
              <a:t>التربية التي يتلقاها الطفل عن طريق الأدب ليست بأقل مما يتلقاها في مدرسته أو على يد والديه أو عن طريق مجتمعه؛ لأن الطفل عندما تكون هذه التربية بـالأدب  أيـا  كـان  نوعه يقرؤها أو يسمعها أو يراها؛ فإنها ترسخ في ذهنه؛ فابن عباس ـ رضي </a:t>
            </a:r>
            <a:r>
              <a:rPr lang="ar-SA" b="1" dirty="0" err="1">
                <a:solidFill>
                  <a:srgbClr val="000000"/>
                </a:solidFill>
                <a:ea typeface="Calibri"/>
              </a:rPr>
              <a:t>ا</a:t>
            </a:r>
            <a:r>
              <a:rPr lang="ar-SA" b="1" dirty="0">
                <a:solidFill>
                  <a:srgbClr val="000000"/>
                </a:solidFill>
                <a:ea typeface="Calibri"/>
              </a:rPr>
              <a:t>ﷲ عنهما ــ  عندما أوصاه الرسول - صلى </a:t>
            </a:r>
            <a:r>
              <a:rPr lang="ar-SA" b="1" dirty="0" err="1">
                <a:solidFill>
                  <a:srgbClr val="000000"/>
                </a:solidFill>
                <a:ea typeface="Calibri"/>
              </a:rPr>
              <a:t>ا</a:t>
            </a:r>
            <a:r>
              <a:rPr lang="ar-SA" b="1" dirty="0">
                <a:solidFill>
                  <a:srgbClr val="000000"/>
                </a:solidFill>
                <a:ea typeface="Calibri"/>
              </a:rPr>
              <a:t>ﷲ عليه و سلم - بالوصية الجامعة كان غلاما، ورغـم  ذلـك  طبق تلك النصيحة ونقلها إلى غيـره  مـن  النـاس،  وطبعـت  حياتـه  بطابعهـا  الإيمـاني .  </a:t>
            </a:r>
            <a:r>
              <a:rPr lang="ar-SA" b="1" dirty="0" smtClean="0">
                <a:solidFill>
                  <a:srgbClr val="000000"/>
                </a:solidFill>
                <a:ea typeface="Calibri"/>
              </a:rPr>
              <a:t>فالطفل </a:t>
            </a:r>
            <a:r>
              <a:rPr lang="ar-SA" b="1" dirty="0">
                <a:solidFill>
                  <a:srgbClr val="000000"/>
                </a:solidFill>
                <a:ea typeface="Calibri"/>
              </a:rPr>
              <a:t>بطبعه ميال إلى تقليد غيره بالحسن وبالقبيح؛ فالتربية لا بد أن تراعي ذلك الجانـب؛  فإنه عندما يرى فيلما أو يقرأ أو يسمع قصـة  يتمثـل  أو يحـاول  أن يتمثـل  دور البطـل  أو الشخصية التي تناسبه فيها، فيحاول قدر الإمكان تقليدها؛ لذلك وجب علينا أن نستفيد من ذلـك  وخاصة في الأدب المرئي للطفل؛ لأنه أســهل طريــق للتربية لا يحتاج إلى كبي</a:t>
            </a:r>
            <a:r>
              <a:rPr lang="ar-IQ" b="1" dirty="0">
                <a:solidFill>
                  <a:srgbClr val="000000"/>
                </a:solidFill>
                <a:ea typeface="Calibri"/>
              </a:rPr>
              <a:t>ر</a:t>
            </a:r>
            <a:r>
              <a:rPr lang="ar-SA" b="1" dirty="0">
                <a:solidFill>
                  <a:srgbClr val="000000"/>
                </a:solidFill>
                <a:ea typeface="Calibri"/>
              </a:rPr>
              <a:t> جهـد  وعناء.  </a:t>
            </a:r>
            <a:r>
              <a:rPr lang="ar-SA" b="1" dirty="0" smtClean="0">
                <a:solidFill>
                  <a:srgbClr val="000000"/>
                </a:solidFill>
                <a:ea typeface="Calibri"/>
              </a:rPr>
              <a:t>إذن </a:t>
            </a:r>
            <a:r>
              <a:rPr lang="ar-SA" b="1" dirty="0">
                <a:solidFill>
                  <a:srgbClr val="000000"/>
                </a:solidFill>
                <a:ea typeface="Calibri"/>
              </a:rPr>
              <a:t>يجب أن يكون هذا الأدب مربيا للطفل على الأخلاق الحسنة الفاضـلة  متصـفا  بالتوحيد؛ فما أحسن تلك الأفلام المتحركة أو غيرها التي تصور طفلا ينشأ على الفطرة الإلهية موحدا متصفا بأخلاق حسنة وصفات نبيلة </a:t>
            </a:r>
            <a:r>
              <a:rPr lang="ar-SA" b="1" dirty="0" err="1">
                <a:solidFill>
                  <a:srgbClr val="000000"/>
                </a:solidFill>
                <a:ea typeface="Calibri"/>
              </a:rPr>
              <a:t>يتمثلها</a:t>
            </a:r>
            <a:r>
              <a:rPr lang="ar-SA" b="1" dirty="0">
                <a:solidFill>
                  <a:srgbClr val="000000"/>
                </a:solidFill>
                <a:ea typeface="Calibri"/>
              </a:rPr>
              <a:t> الطفل ويعجب بها أيما إعجاب، وما أكثر ما بلينا بتقليد أطفالنا لكل بطل أجنبي بسبب قصور أدب الطفل المرئي لدينا، إن لم نقل انعدامـه،  فشكل لنا جيلا منفصلا عن أمته، بل وعن محيطه الصغير ممن هم أكبر منه سنا، وما أعظـم  تأثير قصص أبناء الصحابة والصغار الصالحين؛ لأنه سيتمثل تلك المواقف لتصبح جزءا مـن  تكوينه  .  </a:t>
            </a:r>
            <a:endParaRPr lang="en-US" sz="1200" dirty="0">
              <a:ea typeface="Calibri"/>
              <a:cs typeface="Arial"/>
            </a:endParaRPr>
          </a:p>
        </p:txBody>
      </p:sp>
    </p:spTree>
    <p:extLst>
      <p:ext uri="{BB962C8B-B14F-4D97-AF65-F5344CB8AC3E}">
        <p14:creationId xmlns:p14="http://schemas.microsoft.com/office/powerpoint/2010/main" xmlns="" val="31791429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947</TotalTime>
  <Words>5422</Words>
  <Application>Microsoft Office PowerPoint</Application>
  <PresentationFormat>عرض على الشاشة (3:4)‏</PresentationFormat>
  <Paragraphs>267</Paragraphs>
  <Slides>49</Slides>
  <Notes>0</Notes>
  <HiddenSlides>0</HiddenSlides>
  <MMClips>0</MMClips>
  <ScaleCrop>false</ScaleCrop>
  <HeadingPairs>
    <vt:vector size="4" baseType="variant">
      <vt:variant>
        <vt:lpstr>سمة</vt:lpstr>
      </vt:variant>
      <vt:variant>
        <vt:i4>1</vt:i4>
      </vt:variant>
      <vt:variant>
        <vt:lpstr>عناوين الشرائح</vt:lpstr>
      </vt:variant>
      <vt:variant>
        <vt:i4>49</vt:i4>
      </vt:variant>
    </vt:vector>
  </HeadingPairs>
  <TitlesOfParts>
    <vt:vector size="50" baseType="lpstr">
      <vt:lpstr>Executive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المحاضرة(8) المادة:أدب أطفال المرحلة:الرابعة(أ-ب) د.جلال عبدالله خلف</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vector>
  </TitlesOfParts>
  <Company>SACC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sahar</cp:lastModifiedBy>
  <cp:revision>43</cp:revision>
  <dcterms:created xsi:type="dcterms:W3CDTF">2018-12-14T06:47:23Z</dcterms:created>
  <dcterms:modified xsi:type="dcterms:W3CDTF">2020-03-03T06:25:41Z</dcterms:modified>
</cp:coreProperties>
</file>